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91"/>
  </p:handoutMasterIdLst>
  <p:sldIdLst>
    <p:sldId id="256" r:id="rId2"/>
    <p:sldId id="316" r:id="rId3"/>
    <p:sldId id="319" r:id="rId4"/>
    <p:sldId id="318" r:id="rId5"/>
    <p:sldId id="320" r:id="rId6"/>
    <p:sldId id="321" r:id="rId7"/>
    <p:sldId id="322" r:id="rId8"/>
    <p:sldId id="323" r:id="rId9"/>
    <p:sldId id="325" r:id="rId10"/>
    <p:sldId id="327" r:id="rId11"/>
    <p:sldId id="326" r:id="rId12"/>
    <p:sldId id="328" r:id="rId13"/>
    <p:sldId id="329" r:id="rId14"/>
    <p:sldId id="314" r:id="rId15"/>
    <p:sldId id="331" r:id="rId16"/>
    <p:sldId id="315" r:id="rId17"/>
    <p:sldId id="317" r:id="rId18"/>
    <p:sldId id="332" r:id="rId19"/>
    <p:sldId id="333" r:id="rId20"/>
    <p:sldId id="334" r:id="rId21"/>
    <p:sldId id="32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372" r:id="rId60"/>
    <p:sldId id="373" r:id="rId61"/>
    <p:sldId id="374" r:id="rId62"/>
    <p:sldId id="375" r:id="rId63"/>
    <p:sldId id="376" r:id="rId64"/>
    <p:sldId id="377" r:id="rId65"/>
    <p:sldId id="378" r:id="rId66"/>
    <p:sldId id="379" r:id="rId67"/>
    <p:sldId id="380" r:id="rId68"/>
    <p:sldId id="381" r:id="rId69"/>
    <p:sldId id="382" r:id="rId70"/>
    <p:sldId id="383" r:id="rId71"/>
    <p:sldId id="384" r:id="rId72"/>
    <p:sldId id="385" r:id="rId73"/>
    <p:sldId id="386" r:id="rId74"/>
    <p:sldId id="387" r:id="rId75"/>
    <p:sldId id="388" r:id="rId76"/>
    <p:sldId id="389" r:id="rId77"/>
    <p:sldId id="390" r:id="rId78"/>
    <p:sldId id="391" r:id="rId79"/>
    <p:sldId id="392" r:id="rId80"/>
    <p:sldId id="393" r:id="rId81"/>
    <p:sldId id="394" r:id="rId82"/>
    <p:sldId id="395" r:id="rId83"/>
    <p:sldId id="396" r:id="rId84"/>
    <p:sldId id="397" r:id="rId85"/>
    <p:sldId id="398" r:id="rId86"/>
    <p:sldId id="399" r:id="rId87"/>
    <p:sldId id="400" r:id="rId88"/>
    <p:sldId id="401" r:id="rId89"/>
    <p:sldId id="265" r:id="rId90"/>
  </p:sldIdLst>
  <p:sldSz cx="18288000" cy="10287000"/>
  <p:notesSz cx="6858000" cy="9144000"/>
  <p:embeddedFontLst>
    <p:embeddedFont>
      <p:font typeface="Comic Sans MS" panose="030F0702030302020204" pitchFamily="66" charset="0"/>
      <p:regular r:id="rId92"/>
      <p:bold r:id="rId93"/>
      <p:italic r:id="rId94"/>
      <p:boldItalic r:id="rId95"/>
    </p:embeddedFont>
    <p:embeddedFont>
      <p:font typeface="Kollektif Bold" panose="020B0604020202020204" charset="-94"/>
      <p:regular r:id="rId96"/>
    </p:embeddedFont>
    <p:embeddedFont>
      <p:font typeface="Public Sans Bold" panose="020B0604020202020204" charset="-94"/>
      <p:regular r:id="rId97"/>
    </p:embeddedFont>
    <p:embeddedFont>
      <p:font typeface="Roboto" panose="02000000000000000000" pitchFamily="2" charset="0"/>
      <p:regular r:id="rId98"/>
      <p:bold r:id="rId99"/>
      <p:italic r:id="rId100"/>
      <p:boldItalic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0A74FA-FE76-41C4-9FAA-94D120EE8D3E}" v="2" dt="2024-02-07T12:20:02.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116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9.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lam yıldız" userId="a35e2a3a-76a2-48cd-8d1f-75fd9e49f6bc" providerId="ADAL" clId="{680A74FA-FE76-41C4-9FAA-94D120EE8D3E}"/>
    <pc:docChg chg="addSld modSld">
      <pc:chgData name="islam yıldız" userId="a35e2a3a-76a2-48cd-8d1f-75fd9e49f6bc" providerId="ADAL" clId="{680A74FA-FE76-41C4-9FAA-94D120EE8D3E}" dt="2024-02-07T12:20:02.762" v="1"/>
      <pc:docMkLst>
        <pc:docMk/>
      </pc:docMkLst>
      <pc:sldChg chg="add">
        <pc:chgData name="islam yıldız" userId="a35e2a3a-76a2-48cd-8d1f-75fd9e49f6bc" providerId="ADAL" clId="{680A74FA-FE76-41C4-9FAA-94D120EE8D3E}" dt="2024-02-07T12:19:33.552" v="0"/>
        <pc:sldMkLst>
          <pc:docMk/>
          <pc:sldMk cId="1814662189" sldId="400"/>
        </pc:sldMkLst>
      </pc:sldChg>
      <pc:sldChg chg="add">
        <pc:chgData name="islam yıldız" userId="a35e2a3a-76a2-48cd-8d1f-75fd9e49f6bc" providerId="ADAL" clId="{680A74FA-FE76-41C4-9FAA-94D120EE8D3E}" dt="2024-02-07T12:20:02.762" v="1"/>
        <pc:sldMkLst>
          <pc:docMk/>
          <pc:sldMk cId="1764321467" sldId="401"/>
        </pc:sldMkLst>
      </pc:sldChg>
    </pc:docChg>
  </pc:docChgLst>
  <pc:docChgLst>
    <pc:chgData name="islam yıldız" userId="a35e2a3a-76a2-48cd-8d1f-75fd9e49f6bc" providerId="ADAL" clId="{CD718B82-6409-4B55-B42D-ABA25B0694E2}"/>
    <pc:docChg chg="undo custSel delSld modSld">
      <pc:chgData name="islam yıldız" userId="a35e2a3a-76a2-48cd-8d1f-75fd9e49f6bc" providerId="ADAL" clId="{CD718B82-6409-4B55-B42D-ABA25B0694E2}" dt="2024-02-01T22:10:10.682" v="8" actId="20577"/>
      <pc:docMkLst>
        <pc:docMk/>
      </pc:docMkLst>
      <pc:sldChg chg="del">
        <pc:chgData name="islam yıldız" userId="a35e2a3a-76a2-48cd-8d1f-75fd9e49f6bc" providerId="ADAL" clId="{CD718B82-6409-4B55-B42D-ABA25B0694E2}" dt="2024-02-01T22:09:14.059" v="0" actId="47"/>
        <pc:sldMkLst>
          <pc:docMk/>
          <pc:sldMk cId="3892301802" sldId="330"/>
        </pc:sldMkLst>
      </pc:sldChg>
      <pc:sldChg chg="modSp mod">
        <pc:chgData name="islam yıldız" userId="a35e2a3a-76a2-48cd-8d1f-75fd9e49f6bc" providerId="ADAL" clId="{CD718B82-6409-4B55-B42D-ABA25B0694E2}" dt="2024-02-01T22:09:37.557" v="6" actId="20577"/>
        <pc:sldMkLst>
          <pc:docMk/>
          <pc:sldMk cId="2987773020" sldId="386"/>
        </pc:sldMkLst>
        <pc:spChg chg="mod">
          <ac:chgData name="islam yıldız" userId="a35e2a3a-76a2-48cd-8d1f-75fd9e49f6bc" providerId="ADAL" clId="{CD718B82-6409-4B55-B42D-ABA25B0694E2}" dt="2024-02-01T22:09:35.730" v="5" actId="20577"/>
          <ac:spMkLst>
            <pc:docMk/>
            <pc:sldMk cId="2987773020" sldId="386"/>
            <ac:spMk id="2" creationId="{76692114-64D7-E825-C776-330E6911EDDB}"/>
          </ac:spMkLst>
        </pc:spChg>
        <pc:spChg chg="mod">
          <ac:chgData name="islam yıldız" userId="a35e2a3a-76a2-48cd-8d1f-75fd9e49f6bc" providerId="ADAL" clId="{CD718B82-6409-4B55-B42D-ABA25B0694E2}" dt="2024-02-01T22:09:37.557" v="6" actId="20577"/>
          <ac:spMkLst>
            <pc:docMk/>
            <pc:sldMk cId="2987773020" sldId="386"/>
            <ac:spMk id="6" creationId="{9173538D-4DB8-08D3-8AF1-E8BBD9AE4FB1}"/>
          </ac:spMkLst>
        </pc:spChg>
      </pc:sldChg>
      <pc:sldChg chg="modSp mod">
        <pc:chgData name="islam yıldız" userId="a35e2a3a-76a2-48cd-8d1f-75fd9e49f6bc" providerId="ADAL" clId="{CD718B82-6409-4B55-B42D-ABA25B0694E2}" dt="2024-02-01T22:10:10.682" v="8" actId="20577"/>
        <pc:sldMkLst>
          <pc:docMk/>
          <pc:sldMk cId="2836352744" sldId="387"/>
        </pc:sldMkLst>
        <pc:spChg chg="mod">
          <ac:chgData name="islam yıldız" userId="a35e2a3a-76a2-48cd-8d1f-75fd9e49f6bc" providerId="ADAL" clId="{CD718B82-6409-4B55-B42D-ABA25B0694E2}" dt="2024-02-01T22:10:08.669" v="7"/>
          <ac:spMkLst>
            <pc:docMk/>
            <pc:sldMk cId="2836352744" sldId="387"/>
            <ac:spMk id="2" creationId="{76692114-64D7-E825-C776-330E6911EDDB}"/>
          </ac:spMkLst>
        </pc:spChg>
        <pc:spChg chg="mod">
          <ac:chgData name="islam yıldız" userId="a35e2a3a-76a2-48cd-8d1f-75fd9e49f6bc" providerId="ADAL" clId="{CD718B82-6409-4B55-B42D-ABA25B0694E2}" dt="2024-02-01T22:10:10.682" v="8" actId="20577"/>
          <ac:spMkLst>
            <pc:docMk/>
            <pc:sldMk cId="2836352744" sldId="387"/>
            <ac:spMk id="6" creationId="{9173538D-4DB8-08D3-8AF1-E8BBD9AE4FB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392E21-2034-4DBB-9D74-FDFBEB556617}" type="doc">
      <dgm:prSet loTypeId="urn:microsoft.com/office/officeart/2005/8/layout/radial3" loCatId="cycle" qsTypeId="urn:microsoft.com/office/officeart/2005/8/quickstyle/3d1" qsCatId="3D" csTypeId="urn:microsoft.com/office/officeart/2005/8/colors/colorful1" csCatId="colorful" phldr="1"/>
      <dgm:spPr/>
      <dgm:t>
        <a:bodyPr/>
        <a:lstStyle/>
        <a:p>
          <a:endParaRPr lang="tr-TR"/>
        </a:p>
      </dgm:t>
    </dgm:pt>
    <dgm:pt modelId="{A6E5D7C1-D8F0-4BCB-BA3B-2872E181FB23}">
      <dgm:prSet phldrT="[Metin]"/>
      <dgm:spPr/>
      <dgm:t>
        <a:bodyPr/>
        <a:lstStyle/>
        <a:p>
          <a:r>
            <a:rPr lang="tr-TR" b="1">
              <a:latin typeface="Comic Sans MS" pitchFamily="66" charset="0"/>
            </a:rPr>
            <a:t>Mikroorganizmalar</a:t>
          </a:r>
        </a:p>
      </dgm:t>
    </dgm:pt>
    <dgm:pt modelId="{AB3A7568-A9A0-4E08-A3AC-B00A3C57BE37}" type="parTrans" cxnId="{B136A76A-E99C-4457-B8CD-DFA8DA26C73E}">
      <dgm:prSet/>
      <dgm:spPr/>
      <dgm:t>
        <a:bodyPr/>
        <a:lstStyle/>
        <a:p>
          <a:endParaRPr lang="tr-TR">
            <a:latin typeface="Comic Sans MS" pitchFamily="66" charset="0"/>
          </a:endParaRPr>
        </a:p>
      </dgm:t>
    </dgm:pt>
    <dgm:pt modelId="{096A7946-C622-4AAA-B041-C2E550EDF6BF}" type="sibTrans" cxnId="{B136A76A-E99C-4457-B8CD-DFA8DA26C73E}">
      <dgm:prSet/>
      <dgm:spPr/>
      <dgm:t>
        <a:bodyPr/>
        <a:lstStyle/>
        <a:p>
          <a:endParaRPr lang="tr-TR">
            <a:latin typeface="Comic Sans MS" pitchFamily="66" charset="0"/>
          </a:endParaRPr>
        </a:p>
      </dgm:t>
    </dgm:pt>
    <dgm:pt modelId="{B0CA57BF-D750-4831-9F68-2F8DCE79B1A7}">
      <dgm:prSet phldrT="[Metin]" custT="1"/>
      <dgm:spPr/>
      <dgm:t>
        <a:bodyPr anchor="ctr"/>
        <a:lstStyle/>
        <a:p>
          <a:r>
            <a:rPr lang="tr-TR" sz="3000" b="1">
              <a:solidFill>
                <a:srgbClr val="FF0000"/>
              </a:solidFill>
              <a:latin typeface="Comic Sans MS" pitchFamily="66" charset="0"/>
            </a:rPr>
            <a:t>Bakteriler</a:t>
          </a:r>
        </a:p>
      </dgm:t>
    </dgm:pt>
    <dgm:pt modelId="{E0E33A6F-9061-4A9A-94E6-A991A3A53C30}" type="parTrans" cxnId="{FA68F997-0FDF-4664-9D42-E9ACBA6B4E0C}">
      <dgm:prSet/>
      <dgm:spPr/>
      <dgm:t>
        <a:bodyPr/>
        <a:lstStyle/>
        <a:p>
          <a:endParaRPr lang="tr-TR">
            <a:latin typeface="Comic Sans MS" pitchFamily="66" charset="0"/>
          </a:endParaRPr>
        </a:p>
      </dgm:t>
    </dgm:pt>
    <dgm:pt modelId="{8EA5245A-492D-4646-9711-E4D0C5E5933E}" type="sibTrans" cxnId="{FA68F997-0FDF-4664-9D42-E9ACBA6B4E0C}">
      <dgm:prSet/>
      <dgm:spPr/>
      <dgm:t>
        <a:bodyPr/>
        <a:lstStyle/>
        <a:p>
          <a:endParaRPr lang="tr-TR">
            <a:latin typeface="Comic Sans MS" pitchFamily="66" charset="0"/>
          </a:endParaRPr>
        </a:p>
      </dgm:t>
    </dgm:pt>
    <dgm:pt modelId="{D0F125A5-A712-459C-BE07-9F2A59D7913F}">
      <dgm:prSet phldrT="[Metin]" custT="1"/>
      <dgm:spPr/>
      <dgm:t>
        <a:bodyPr/>
        <a:lstStyle/>
        <a:p>
          <a:r>
            <a:rPr lang="tr-TR" sz="1600" b="1" err="1">
              <a:latin typeface="Comic Sans MS" pitchFamily="66" charset="0"/>
            </a:rPr>
            <a:t>Nematodlar</a:t>
          </a:r>
          <a:endParaRPr lang="tr-TR" sz="1600" b="1">
            <a:latin typeface="Comic Sans MS" pitchFamily="66" charset="0"/>
          </a:endParaRPr>
        </a:p>
      </dgm:t>
    </dgm:pt>
    <dgm:pt modelId="{63195E32-29EB-4483-B7C9-2B3BF1ABC440}" type="parTrans" cxnId="{75DD2448-F897-4E77-A720-F543454EE332}">
      <dgm:prSet/>
      <dgm:spPr/>
      <dgm:t>
        <a:bodyPr/>
        <a:lstStyle/>
        <a:p>
          <a:endParaRPr lang="tr-TR">
            <a:latin typeface="Comic Sans MS" pitchFamily="66" charset="0"/>
          </a:endParaRPr>
        </a:p>
      </dgm:t>
    </dgm:pt>
    <dgm:pt modelId="{044EC12B-D801-427F-BCB0-08DF46611EBD}" type="sibTrans" cxnId="{75DD2448-F897-4E77-A720-F543454EE332}">
      <dgm:prSet/>
      <dgm:spPr/>
      <dgm:t>
        <a:bodyPr/>
        <a:lstStyle/>
        <a:p>
          <a:endParaRPr lang="tr-TR">
            <a:latin typeface="Comic Sans MS" pitchFamily="66" charset="0"/>
          </a:endParaRPr>
        </a:p>
      </dgm:t>
    </dgm:pt>
    <dgm:pt modelId="{800FCD76-9C9C-4331-B2E4-E428C97E32E2}">
      <dgm:prSet phldrT="[Metin]"/>
      <dgm:spPr/>
      <dgm:t>
        <a:bodyPr/>
        <a:lstStyle/>
        <a:p>
          <a:r>
            <a:rPr lang="tr-TR" b="1" err="1">
              <a:latin typeface="Comic Sans MS" pitchFamily="66" charset="0"/>
            </a:rPr>
            <a:t>Fungus</a:t>
          </a:r>
          <a:endParaRPr lang="tr-TR" b="1">
            <a:latin typeface="Comic Sans MS" pitchFamily="66" charset="0"/>
          </a:endParaRPr>
        </a:p>
      </dgm:t>
    </dgm:pt>
    <dgm:pt modelId="{B2702772-423F-4F87-8B5F-C9F1FE1C7715}" type="parTrans" cxnId="{9C56A89A-F822-4452-89BF-2EBC38CE599A}">
      <dgm:prSet/>
      <dgm:spPr/>
      <dgm:t>
        <a:bodyPr/>
        <a:lstStyle/>
        <a:p>
          <a:endParaRPr lang="tr-TR">
            <a:latin typeface="Comic Sans MS" pitchFamily="66" charset="0"/>
          </a:endParaRPr>
        </a:p>
      </dgm:t>
    </dgm:pt>
    <dgm:pt modelId="{79F85950-306D-41DD-BF81-5E2ECD6178AE}" type="sibTrans" cxnId="{9C56A89A-F822-4452-89BF-2EBC38CE599A}">
      <dgm:prSet/>
      <dgm:spPr/>
      <dgm:t>
        <a:bodyPr/>
        <a:lstStyle/>
        <a:p>
          <a:endParaRPr lang="tr-TR">
            <a:latin typeface="Comic Sans MS" pitchFamily="66" charset="0"/>
          </a:endParaRPr>
        </a:p>
      </dgm:t>
    </dgm:pt>
    <dgm:pt modelId="{7E7D9197-9043-423F-920C-DE3ACE912E11}">
      <dgm:prSet phldrT="[Metin]"/>
      <dgm:spPr/>
      <dgm:t>
        <a:bodyPr/>
        <a:lstStyle/>
        <a:p>
          <a:r>
            <a:rPr lang="tr-TR" b="1">
              <a:latin typeface="Comic Sans MS" pitchFamily="66" charset="0"/>
            </a:rPr>
            <a:t>Virüsler</a:t>
          </a:r>
        </a:p>
      </dgm:t>
    </dgm:pt>
    <dgm:pt modelId="{BA005C73-6087-4585-A19B-629C7B523D9A}" type="parTrans" cxnId="{3174FE94-00C4-4B72-A492-670B8AA643D4}">
      <dgm:prSet/>
      <dgm:spPr/>
      <dgm:t>
        <a:bodyPr/>
        <a:lstStyle/>
        <a:p>
          <a:endParaRPr lang="tr-TR">
            <a:latin typeface="Comic Sans MS" pitchFamily="66" charset="0"/>
          </a:endParaRPr>
        </a:p>
      </dgm:t>
    </dgm:pt>
    <dgm:pt modelId="{C30FD3CF-19AD-44BB-9B8D-08C3B7625DDC}" type="sibTrans" cxnId="{3174FE94-00C4-4B72-A492-670B8AA643D4}">
      <dgm:prSet/>
      <dgm:spPr/>
      <dgm:t>
        <a:bodyPr/>
        <a:lstStyle/>
        <a:p>
          <a:endParaRPr lang="tr-TR">
            <a:latin typeface="Comic Sans MS" pitchFamily="66" charset="0"/>
          </a:endParaRPr>
        </a:p>
      </dgm:t>
    </dgm:pt>
    <dgm:pt modelId="{892742D3-4735-4570-9868-F80AD837D714}">
      <dgm:prSet/>
      <dgm:spPr/>
      <dgm:t>
        <a:bodyPr/>
        <a:lstStyle/>
        <a:p>
          <a:r>
            <a:rPr lang="tr-TR" b="1" err="1">
              <a:latin typeface="Comic Sans MS" pitchFamily="66" charset="0"/>
            </a:rPr>
            <a:t>Protozoa</a:t>
          </a:r>
          <a:endParaRPr lang="tr-TR" b="1">
            <a:latin typeface="Comic Sans MS" pitchFamily="66" charset="0"/>
          </a:endParaRPr>
        </a:p>
      </dgm:t>
    </dgm:pt>
    <dgm:pt modelId="{AE18AF30-5C01-4BA7-A8BF-B398F6652E25}" type="parTrans" cxnId="{5A4B520A-BCA3-4553-9549-9DD8E6327767}">
      <dgm:prSet/>
      <dgm:spPr/>
      <dgm:t>
        <a:bodyPr/>
        <a:lstStyle/>
        <a:p>
          <a:endParaRPr lang="tr-TR">
            <a:latin typeface="Comic Sans MS" pitchFamily="66" charset="0"/>
          </a:endParaRPr>
        </a:p>
      </dgm:t>
    </dgm:pt>
    <dgm:pt modelId="{8DE609D8-EB63-4538-ABFE-55DD0D27C8DD}" type="sibTrans" cxnId="{5A4B520A-BCA3-4553-9549-9DD8E6327767}">
      <dgm:prSet/>
      <dgm:spPr/>
      <dgm:t>
        <a:bodyPr/>
        <a:lstStyle/>
        <a:p>
          <a:endParaRPr lang="tr-TR">
            <a:latin typeface="Comic Sans MS" pitchFamily="66" charset="0"/>
          </a:endParaRPr>
        </a:p>
      </dgm:t>
    </dgm:pt>
    <dgm:pt modelId="{D7DFF4EE-AAEF-4668-A29A-F2F9A250A00F}" type="pres">
      <dgm:prSet presAssocID="{85392E21-2034-4DBB-9D74-FDFBEB556617}" presName="composite" presStyleCnt="0">
        <dgm:presLayoutVars>
          <dgm:chMax val="1"/>
          <dgm:dir/>
          <dgm:resizeHandles val="exact"/>
        </dgm:presLayoutVars>
      </dgm:prSet>
      <dgm:spPr/>
    </dgm:pt>
    <dgm:pt modelId="{2AD9F098-9418-4B4F-92E4-4DCF254043A5}" type="pres">
      <dgm:prSet presAssocID="{85392E21-2034-4DBB-9D74-FDFBEB556617}" presName="radial" presStyleCnt="0">
        <dgm:presLayoutVars>
          <dgm:animLvl val="ctr"/>
        </dgm:presLayoutVars>
      </dgm:prSet>
      <dgm:spPr/>
    </dgm:pt>
    <dgm:pt modelId="{974E3361-8CEF-491A-AE03-F1AB3492BD71}" type="pres">
      <dgm:prSet presAssocID="{A6E5D7C1-D8F0-4BCB-BA3B-2872E181FB23}" presName="centerShape" presStyleLbl="vennNode1" presStyleIdx="0" presStyleCnt="6" custLinFactNeighborX="-1044" custLinFactNeighborY="-239"/>
      <dgm:spPr/>
    </dgm:pt>
    <dgm:pt modelId="{BCDC27EF-E05E-4DB8-B83F-FEFE65A1266E}" type="pres">
      <dgm:prSet presAssocID="{B0CA57BF-D750-4831-9F68-2F8DCE79B1A7}" presName="node" presStyleLbl="vennNode1" presStyleIdx="1" presStyleCnt="6" custScaleX="206761">
        <dgm:presLayoutVars>
          <dgm:bulletEnabled val="1"/>
        </dgm:presLayoutVars>
      </dgm:prSet>
      <dgm:spPr/>
    </dgm:pt>
    <dgm:pt modelId="{BE0F847F-0C41-4F4A-B8C0-4DA5F81A975C}" type="pres">
      <dgm:prSet presAssocID="{D0F125A5-A712-459C-BE07-9F2A59D7913F}" presName="node" presStyleLbl="vennNode1" presStyleIdx="2" presStyleCnt="6" custScaleX="123629" custRadScaleRad="101918" custRadScaleInc="3548">
        <dgm:presLayoutVars>
          <dgm:bulletEnabled val="1"/>
        </dgm:presLayoutVars>
      </dgm:prSet>
      <dgm:spPr/>
    </dgm:pt>
    <dgm:pt modelId="{0D1FF92B-B41F-483F-AF48-657F2D6706A6}" type="pres">
      <dgm:prSet presAssocID="{800FCD76-9C9C-4331-B2E4-E428C97E32E2}" presName="node" presStyleLbl="vennNode1" presStyleIdx="3" presStyleCnt="6">
        <dgm:presLayoutVars>
          <dgm:bulletEnabled val="1"/>
        </dgm:presLayoutVars>
      </dgm:prSet>
      <dgm:spPr/>
    </dgm:pt>
    <dgm:pt modelId="{28E54FA3-2FCF-45A4-96F4-472C9FA6D3D2}" type="pres">
      <dgm:prSet presAssocID="{7E7D9197-9043-423F-920C-DE3ACE912E11}" presName="node" presStyleLbl="vennNode1" presStyleIdx="4" presStyleCnt="6">
        <dgm:presLayoutVars>
          <dgm:bulletEnabled val="1"/>
        </dgm:presLayoutVars>
      </dgm:prSet>
      <dgm:spPr/>
    </dgm:pt>
    <dgm:pt modelId="{ADD47724-EEAC-4C91-B0F2-C3EA62D0656F}" type="pres">
      <dgm:prSet presAssocID="{892742D3-4735-4570-9868-F80AD837D714}" presName="node" presStyleLbl="vennNode1" presStyleIdx="5" presStyleCnt="6">
        <dgm:presLayoutVars>
          <dgm:bulletEnabled val="1"/>
        </dgm:presLayoutVars>
      </dgm:prSet>
      <dgm:spPr/>
    </dgm:pt>
  </dgm:ptLst>
  <dgm:cxnLst>
    <dgm:cxn modelId="{5A4B520A-BCA3-4553-9549-9DD8E6327767}" srcId="{A6E5D7C1-D8F0-4BCB-BA3B-2872E181FB23}" destId="{892742D3-4735-4570-9868-F80AD837D714}" srcOrd="4" destOrd="0" parTransId="{AE18AF30-5C01-4BA7-A8BF-B398F6652E25}" sibTransId="{8DE609D8-EB63-4538-ABFE-55DD0D27C8DD}"/>
    <dgm:cxn modelId="{800C0E21-A202-49AF-B162-EB30A12F0C96}" type="presOf" srcId="{800FCD76-9C9C-4331-B2E4-E428C97E32E2}" destId="{0D1FF92B-B41F-483F-AF48-657F2D6706A6}" srcOrd="0" destOrd="0" presId="urn:microsoft.com/office/officeart/2005/8/layout/radial3"/>
    <dgm:cxn modelId="{762D2C2C-D50E-4637-B074-FA03985AFA86}" type="presOf" srcId="{7E7D9197-9043-423F-920C-DE3ACE912E11}" destId="{28E54FA3-2FCF-45A4-96F4-472C9FA6D3D2}" srcOrd="0" destOrd="0" presId="urn:microsoft.com/office/officeart/2005/8/layout/radial3"/>
    <dgm:cxn modelId="{75DD2448-F897-4E77-A720-F543454EE332}" srcId="{A6E5D7C1-D8F0-4BCB-BA3B-2872E181FB23}" destId="{D0F125A5-A712-459C-BE07-9F2A59D7913F}" srcOrd="1" destOrd="0" parTransId="{63195E32-29EB-4483-B7C9-2B3BF1ABC440}" sibTransId="{044EC12B-D801-427F-BCB0-08DF46611EBD}"/>
    <dgm:cxn modelId="{B136A76A-E99C-4457-B8CD-DFA8DA26C73E}" srcId="{85392E21-2034-4DBB-9D74-FDFBEB556617}" destId="{A6E5D7C1-D8F0-4BCB-BA3B-2872E181FB23}" srcOrd="0" destOrd="0" parTransId="{AB3A7568-A9A0-4E08-A3AC-B00A3C57BE37}" sibTransId="{096A7946-C622-4AAA-B041-C2E550EDF6BF}"/>
    <dgm:cxn modelId="{B007C16C-C1C5-4CEA-8C30-3C9DA90E26FA}" type="presOf" srcId="{B0CA57BF-D750-4831-9F68-2F8DCE79B1A7}" destId="{BCDC27EF-E05E-4DB8-B83F-FEFE65A1266E}" srcOrd="0" destOrd="0" presId="urn:microsoft.com/office/officeart/2005/8/layout/radial3"/>
    <dgm:cxn modelId="{35B09250-E95A-4AA8-AF60-4F1DEFB55CF1}" type="presOf" srcId="{85392E21-2034-4DBB-9D74-FDFBEB556617}" destId="{D7DFF4EE-AAEF-4668-A29A-F2F9A250A00F}" srcOrd="0" destOrd="0" presId="urn:microsoft.com/office/officeart/2005/8/layout/radial3"/>
    <dgm:cxn modelId="{3174FE94-00C4-4B72-A492-670B8AA643D4}" srcId="{A6E5D7C1-D8F0-4BCB-BA3B-2872E181FB23}" destId="{7E7D9197-9043-423F-920C-DE3ACE912E11}" srcOrd="3" destOrd="0" parTransId="{BA005C73-6087-4585-A19B-629C7B523D9A}" sibTransId="{C30FD3CF-19AD-44BB-9B8D-08C3B7625DDC}"/>
    <dgm:cxn modelId="{FA68F997-0FDF-4664-9D42-E9ACBA6B4E0C}" srcId="{A6E5D7C1-D8F0-4BCB-BA3B-2872E181FB23}" destId="{B0CA57BF-D750-4831-9F68-2F8DCE79B1A7}" srcOrd="0" destOrd="0" parTransId="{E0E33A6F-9061-4A9A-94E6-A991A3A53C30}" sibTransId="{8EA5245A-492D-4646-9711-E4D0C5E5933E}"/>
    <dgm:cxn modelId="{9C56A89A-F822-4452-89BF-2EBC38CE599A}" srcId="{A6E5D7C1-D8F0-4BCB-BA3B-2872E181FB23}" destId="{800FCD76-9C9C-4331-B2E4-E428C97E32E2}" srcOrd="2" destOrd="0" parTransId="{B2702772-423F-4F87-8B5F-C9F1FE1C7715}" sibTransId="{79F85950-306D-41DD-BF81-5E2ECD6178AE}"/>
    <dgm:cxn modelId="{774CF3EE-F53C-4C80-91AE-C0F0CAC8B7FA}" type="presOf" srcId="{A6E5D7C1-D8F0-4BCB-BA3B-2872E181FB23}" destId="{974E3361-8CEF-491A-AE03-F1AB3492BD71}" srcOrd="0" destOrd="0" presId="urn:microsoft.com/office/officeart/2005/8/layout/radial3"/>
    <dgm:cxn modelId="{5D0671F2-1BE3-4D8F-8552-908AD5187231}" type="presOf" srcId="{D0F125A5-A712-459C-BE07-9F2A59D7913F}" destId="{BE0F847F-0C41-4F4A-B8C0-4DA5F81A975C}" srcOrd="0" destOrd="0" presId="urn:microsoft.com/office/officeart/2005/8/layout/radial3"/>
    <dgm:cxn modelId="{901B0AFF-85F1-476C-99E7-1ED04882DA4B}" type="presOf" srcId="{892742D3-4735-4570-9868-F80AD837D714}" destId="{ADD47724-EEAC-4C91-B0F2-C3EA62D0656F}" srcOrd="0" destOrd="0" presId="urn:microsoft.com/office/officeart/2005/8/layout/radial3"/>
    <dgm:cxn modelId="{0DD5F62D-49F0-4708-B5F1-BD86F97D706E}" type="presParOf" srcId="{D7DFF4EE-AAEF-4668-A29A-F2F9A250A00F}" destId="{2AD9F098-9418-4B4F-92E4-4DCF254043A5}" srcOrd="0" destOrd="0" presId="urn:microsoft.com/office/officeart/2005/8/layout/radial3"/>
    <dgm:cxn modelId="{E2D9FFBF-0488-4064-8087-053F225D8BD3}" type="presParOf" srcId="{2AD9F098-9418-4B4F-92E4-4DCF254043A5}" destId="{974E3361-8CEF-491A-AE03-F1AB3492BD71}" srcOrd="0" destOrd="0" presId="urn:microsoft.com/office/officeart/2005/8/layout/radial3"/>
    <dgm:cxn modelId="{EA1DD4FB-82BB-4D30-A180-117358D03A09}" type="presParOf" srcId="{2AD9F098-9418-4B4F-92E4-4DCF254043A5}" destId="{BCDC27EF-E05E-4DB8-B83F-FEFE65A1266E}" srcOrd="1" destOrd="0" presId="urn:microsoft.com/office/officeart/2005/8/layout/radial3"/>
    <dgm:cxn modelId="{FB3B72F0-2983-424C-AD89-E13947F717B0}" type="presParOf" srcId="{2AD9F098-9418-4B4F-92E4-4DCF254043A5}" destId="{BE0F847F-0C41-4F4A-B8C0-4DA5F81A975C}" srcOrd="2" destOrd="0" presId="urn:microsoft.com/office/officeart/2005/8/layout/radial3"/>
    <dgm:cxn modelId="{7ECB6B5E-502E-4CBD-9F57-6EECA1FBDEFE}" type="presParOf" srcId="{2AD9F098-9418-4B4F-92E4-4DCF254043A5}" destId="{0D1FF92B-B41F-483F-AF48-657F2D6706A6}" srcOrd="3" destOrd="0" presId="urn:microsoft.com/office/officeart/2005/8/layout/radial3"/>
    <dgm:cxn modelId="{EE819056-C0E6-4BE2-A7B8-430362E9B96F}" type="presParOf" srcId="{2AD9F098-9418-4B4F-92E4-4DCF254043A5}" destId="{28E54FA3-2FCF-45A4-96F4-472C9FA6D3D2}" srcOrd="4" destOrd="0" presId="urn:microsoft.com/office/officeart/2005/8/layout/radial3"/>
    <dgm:cxn modelId="{468DED58-1446-4B95-B3FE-582B34B08BAE}" type="presParOf" srcId="{2AD9F098-9418-4B4F-92E4-4DCF254043A5}" destId="{ADD47724-EEAC-4C91-B0F2-C3EA62D0656F}" srcOrd="5" destOrd="0" presId="urn:microsoft.com/office/officeart/2005/8/layout/radial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FD4F0D-6644-49C7-84AA-7E031FE5795D}" type="doc">
      <dgm:prSet loTypeId="urn:microsoft.com/office/officeart/2011/layout/ConvergingText" loCatId="process" qsTypeId="urn:microsoft.com/office/officeart/2005/8/quickstyle/3d1" qsCatId="3D" csTypeId="urn:microsoft.com/office/officeart/2005/8/colors/colorful1" csCatId="colorful" phldr="1"/>
      <dgm:spPr/>
      <dgm:t>
        <a:bodyPr/>
        <a:lstStyle/>
        <a:p>
          <a:endParaRPr lang="tr-TR"/>
        </a:p>
      </dgm:t>
    </dgm:pt>
    <dgm:pt modelId="{B2900D6D-E221-43EF-BCE7-9E52075E3204}">
      <dgm:prSet phldrT="[Metin]"/>
      <dgm:spPr/>
      <dgm:t>
        <a:bodyPr/>
        <a:lstStyle/>
        <a:p>
          <a:r>
            <a:rPr lang="tr-TR" dirty="0">
              <a:latin typeface="Comic Sans MS" pitchFamily="66" charset="0"/>
            </a:rPr>
            <a:t>Biyolojik </a:t>
          </a:r>
        </a:p>
        <a:p>
          <a:r>
            <a:rPr lang="tr-TR" dirty="0">
              <a:latin typeface="Comic Sans MS" pitchFamily="66" charset="0"/>
            </a:rPr>
            <a:t>Mücadele</a:t>
          </a:r>
        </a:p>
      </dgm:t>
    </dgm:pt>
    <dgm:pt modelId="{A4E5DCD3-6D5B-4577-AEF6-7965B3F33F4C}" type="parTrans" cxnId="{DEFDCE45-A4B2-46F4-962E-63097D9BFF09}">
      <dgm:prSet/>
      <dgm:spPr/>
      <dgm:t>
        <a:bodyPr/>
        <a:lstStyle/>
        <a:p>
          <a:endParaRPr lang="tr-TR"/>
        </a:p>
      </dgm:t>
    </dgm:pt>
    <dgm:pt modelId="{8D42373F-591C-4A91-A612-9DE774E4D50E}" type="sibTrans" cxnId="{DEFDCE45-A4B2-46F4-962E-63097D9BFF09}">
      <dgm:prSet/>
      <dgm:spPr/>
      <dgm:t>
        <a:bodyPr/>
        <a:lstStyle/>
        <a:p>
          <a:endParaRPr lang="tr-TR"/>
        </a:p>
      </dgm:t>
    </dgm:pt>
    <dgm:pt modelId="{3AD78B6A-0DF0-441D-A567-727B34E9ABFF}">
      <dgm:prSet phldrT="[Metin]"/>
      <dgm:spPr/>
      <dgm:t>
        <a:bodyPr/>
        <a:lstStyle/>
        <a:p>
          <a:r>
            <a:rPr lang="tr-TR" err="1">
              <a:latin typeface="Comic Sans MS" pitchFamily="66" charset="0"/>
            </a:rPr>
            <a:t>Predatörler</a:t>
          </a:r>
          <a:endParaRPr lang="tr-TR">
            <a:latin typeface="Comic Sans MS" pitchFamily="66" charset="0"/>
          </a:endParaRPr>
        </a:p>
      </dgm:t>
    </dgm:pt>
    <dgm:pt modelId="{86D5FB4A-9963-4491-ADFB-F9916F24F630}" type="parTrans" cxnId="{A323F0F5-6420-46F9-B842-B0DB0D5AF382}">
      <dgm:prSet/>
      <dgm:spPr/>
      <dgm:t>
        <a:bodyPr/>
        <a:lstStyle/>
        <a:p>
          <a:endParaRPr lang="tr-TR"/>
        </a:p>
      </dgm:t>
    </dgm:pt>
    <dgm:pt modelId="{290AEB4B-E786-40BA-801C-61635BB9EA66}" type="sibTrans" cxnId="{A323F0F5-6420-46F9-B842-B0DB0D5AF382}">
      <dgm:prSet/>
      <dgm:spPr/>
      <dgm:t>
        <a:bodyPr/>
        <a:lstStyle/>
        <a:p>
          <a:endParaRPr lang="tr-TR"/>
        </a:p>
      </dgm:t>
    </dgm:pt>
    <dgm:pt modelId="{C64537A0-F43F-4DB6-9F47-F1F3A9DD5933}">
      <dgm:prSet phldrT="[Metin]"/>
      <dgm:spPr/>
      <dgm:t>
        <a:bodyPr/>
        <a:lstStyle/>
        <a:p>
          <a:r>
            <a:rPr lang="tr-TR">
              <a:latin typeface="Comic Sans MS" pitchFamily="66" charset="0"/>
            </a:rPr>
            <a:t>Parazitler</a:t>
          </a:r>
        </a:p>
      </dgm:t>
    </dgm:pt>
    <dgm:pt modelId="{4A6E62CC-0F93-4F9D-A9AE-17EC703880F8}" type="parTrans" cxnId="{DEF9E2D0-8AA9-41FA-B930-D3D8E83EB918}">
      <dgm:prSet/>
      <dgm:spPr/>
      <dgm:t>
        <a:bodyPr/>
        <a:lstStyle/>
        <a:p>
          <a:endParaRPr lang="tr-TR"/>
        </a:p>
      </dgm:t>
    </dgm:pt>
    <dgm:pt modelId="{63E2D53A-43EB-4AFD-A385-4077972A16D8}" type="sibTrans" cxnId="{DEF9E2D0-8AA9-41FA-B930-D3D8E83EB918}">
      <dgm:prSet/>
      <dgm:spPr/>
      <dgm:t>
        <a:bodyPr/>
        <a:lstStyle/>
        <a:p>
          <a:endParaRPr lang="tr-TR"/>
        </a:p>
      </dgm:t>
    </dgm:pt>
    <dgm:pt modelId="{E99EEE4E-D61C-4D10-97BF-1F95DD679163}">
      <dgm:prSet phldrT="[Metin]"/>
      <dgm:spPr/>
      <dgm:t>
        <a:bodyPr/>
        <a:lstStyle/>
        <a:p>
          <a:r>
            <a:rPr lang="tr-TR">
              <a:latin typeface="Comic Sans MS" pitchFamily="66" charset="0"/>
            </a:rPr>
            <a:t>Mikroorganizmalar</a:t>
          </a:r>
        </a:p>
      </dgm:t>
    </dgm:pt>
    <dgm:pt modelId="{2F48F704-6188-4A4D-8DFF-1DCED213EA03}" type="parTrans" cxnId="{24E4D1A5-BEE3-4B5A-B310-940CDF79C635}">
      <dgm:prSet/>
      <dgm:spPr/>
      <dgm:t>
        <a:bodyPr/>
        <a:lstStyle/>
        <a:p>
          <a:endParaRPr lang="tr-TR"/>
        </a:p>
      </dgm:t>
    </dgm:pt>
    <dgm:pt modelId="{18133BA3-B6C7-4395-B557-1ACF94797723}" type="sibTrans" cxnId="{24E4D1A5-BEE3-4B5A-B310-940CDF79C635}">
      <dgm:prSet/>
      <dgm:spPr/>
      <dgm:t>
        <a:bodyPr/>
        <a:lstStyle/>
        <a:p>
          <a:endParaRPr lang="tr-TR"/>
        </a:p>
      </dgm:t>
    </dgm:pt>
    <dgm:pt modelId="{714E4C9A-84FF-4C22-9B16-035AD1025548}" type="pres">
      <dgm:prSet presAssocID="{CDFD4F0D-6644-49C7-84AA-7E031FE5795D}" presName="Name0" presStyleCnt="0">
        <dgm:presLayoutVars>
          <dgm:chMax/>
          <dgm:chPref val="1"/>
          <dgm:dir/>
          <dgm:animOne val="branch"/>
          <dgm:animLvl val="lvl"/>
          <dgm:resizeHandles/>
        </dgm:presLayoutVars>
      </dgm:prSet>
      <dgm:spPr/>
    </dgm:pt>
    <dgm:pt modelId="{134F1E54-5122-404C-8F52-7A038C4F8214}" type="pres">
      <dgm:prSet presAssocID="{B2900D6D-E221-43EF-BCE7-9E52075E3204}" presName="composite" presStyleCnt="0"/>
      <dgm:spPr/>
    </dgm:pt>
    <dgm:pt modelId="{90505742-7715-4418-9C51-679AB10F7BE3}" type="pres">
      <dgm:prSet presAssocID="{B2900D6D-E221-43EF-BCE7-9E52075E3204}" presName="ParentAccent1" presStyleLbl="alignNode1" presStyleIdx="0" presStyleCnt="34"/>
      <dgm:spPr/>
    </dgm:pt>
    <dgm:pt modelId="{35FA1A99-EF0D-46C7-844E-457A0C95B9BE}" type="pres">
      <dgm:prSet presAssocID="{B2900D6D-E221-43EF-BCE7-9E52075E3204}" presName="ParentAccent2" presStyleLbl="alignNode1" presStyleIdx="1" presStyleCnt="34"/>
      <dgm:spPr/>
    </dgm:pt>
    <dgm:pt modelId="{DBF781E7-0C37-408D-B4BB-51DA6E163B84}" type="pres">
      <dgm:prSet presAssocID="{B2900D6D-E221-43EF-BCE7-9E52075E3204}" presName="ParentAccent3" presStyleLbl="alignNode1" presStyleIdx="2" presStyleCnt="34"/>
      <dgm:spPr/>
    </dgm:pt>
    <dgm:pt modelId="{05AECDE8-88CF-43B6-9D1E-AE94A1EE3BFB}" type="pres">
      <dgm:prSet presAssocID="{B2900D6D-E221-43EF-BCE7-9E52075E3204}" presName="ParentAccent4" presStyleLbl="alignNode1" presStyleIdx="3" presStyleCnt="34"/>
      <dgm:spPr/>
    </dgm:pt>
    <dgm:pt modelId="{750E664E-EB80-4FCE-8F8C-1B4C919CD7A6}" type="pres">
      <dgm:prSet presAssocID="{B2900D6D-E221-43EF-BCE7-9E52075E3204}" presName="ParentAccent5" presStyleLbl="alignNode1" presStyleIdx="4" presStyleCnt="34"/>
      <dgm:spPr/>
    </dgm:pt>
    <dgm:pt modelId="{2D6992E9-16B8-42EA-86E1-B67885A17791}" type="pres">
      <dgm:prSet presAssocID="{B2900D6D-E221-43EF-BCE7-9E52075E3204}" presName="ParentAccent6" presStyleLbl="alignNode1" presStyleIdx="5" presStyleCnt="34"/>
      <dgm:spPr/>
    </dgm:pt>
    <dgm:pt modelId="{BD66FCD0-BEDA-4B42-B40E-360495736FF8}" type="pres">
      <dgm:prSet presAssocID="{B2900D6D-E221-43EF-BCE7-9E52075E3204}" presName="ParentAccent7" presStyleLbl="alignNode1" presStyleIdx="6" presStyleCnt="34"/>
      <dgm:spPr/>
    </dgm:pt>
    <dgm:pt modelId="{9E91EFA6-6F71-45A1-A579-085CA49C3728}" type="pres">
      <dgm:prSet presAssocID="{B2900D6D-E221-43EF-BCE7-9E52075E3204}" presName="ParentAccent8" presStyleLbl="alignNode1" presStyleIdx="7" presStyleCnt="34"/>
      <dgm:spPr/>
    </dgm:pt>
    <dgm:pt modelId="{2A84F40B-E9D3-42E8-A5F4-8CAC4662415E}" type="pres">
      <dgm:prSet presAssocID="{B2900D6D-E221-43EF-BCE7-9E52075E3204}" presName="ParentAccent9" presStyleLbl="alignNode1" presStyleIdx="8" presStyleCnt="34"/>
      <dgm:spPr/>
    </dgm:pt>
    <dgm:pt modelId="{69B9A7E3-AA98-4033-9679-1FB408DE8E43}" type="pres">
      <dgm:prSet presAssocID="{B2900D6D-E221-43EF-BCE7-9E52075E3204}" presName="ParentAccent10" presStyleLbl="alignNode1" presStyleIdx="9" presStyleCnt="34"/>
      <dgm:spPr/>
    </dgm:pt>
    <dgm:pt modelId="{B6F32E6F-21CB-406C-884F-54EA9E216AB8}" type="pres">
      <dgm:prSet presAssocID="{B2900D6D-E221-43EF-BCE7-9E52075E3204}" presName="Parent" presStyleLbl="alignNode1" presStyleIdx="10" presStyleCnt="34">
        <dgm:presLayoutVars>
          <dgm:chMax val="5"/>
          <dgm:chPref val="3"/>
          <dgm:bulletEnabled val="1"/>
        </dgm:presLayoutVars>
      </dgm:prSet>
      <dgm:spPr/>
    </dgm:pt>
    <dgm:pt modelId="{B0C8CE65-B205-422F-B53E-D8B93DAF0B87}" type="pres">
      <dgm:prSet presAssocID="{3AD78B6A-0DF0-441D-A567-727B34E9ABFF}" presName="Child1Accent1" presStyleLbl="alignNode1" presStyleIdx="11" presStyleCnt="34"/>
      <dgm:spPr/>
    </dgm:pt>
    <dgm:pt modelId="{0A8ED8A4-4A00-46A0-8D2C-F0ADD16625AC}" type="pres">
      <dgm:prSet presAssocID="{3AD78B6A-0DF0-441D-A567-727B34E9ABFF}" presName="Child1Accent2" presStyleLbl="alignNode1" presStyleIdx="12" presStyleCnt="34"/>
      <dgm:spPr/>
    </dgm:pt>
    <dgm:pt modelId="{5DE76F1B-4CC8-49FC-A752-F88F8A592E30}" type="pres">
      <dgm:prSet presAssocID="{3AD78B6A-0DF0-441D-A567-727B34E9ABFF}" presName="Child1Accent3" presStyleLbl="alignNode1" presStyleIdx="13" presStyleCnt="34"/>
      <dgm:spPr/>
    </dgm:pt>
    <dgm:pt modelId="{B548251F-C1DA-435B-B707-041FD5409B5F}" type="pres">
      <dgm:prSet presAssocID="{3AD78B6A-0DF0-441D-A567-727B34E9ABFF}" presName="Child1Accent4" presStyleLbl="alignNode1" presStyleIdx="14" presStyleCnt="34"/>
      <dgm:spPr/>
    </dgm:pt>
    <dgm:pt modelId="{EF11CA17-BFF6-4305-9622-5ADE4862F147}" type="pres">
      <dgm:prSet presAssocID="{3AD78B6A-0DF0-441D-A567-727B34E9ABFF}" presName="Child1Accent5" presStyleLbl="alignNode1" presStyleIdx="15" presStyleCnt="34"/>
      <dgm:spPr/>
    </dgm:pt>
    <dgm:pt modelId="{5A2A107F-1B3F-4A58-92E5-FBB2C777A216}" type="pres">
      <dgm:prSet presAssocID="{3AD78B6A-0DF0-441D-A567-727B34E9ABFF}" presName="Child1Accent6" presStyleLbl="alignNode1" presStyleIdx="16" presStyleCnt="34"/>
      <dgm:spPr/>
    </dgm:pt>
    <dgm:pt modelId="{29EE1939-5A95-484D-B9F2-63F080D135AC}" type="pres">
      <dgm:prSet presAssocID="{3AD78B6A-0DF0-441D-A567-727B34E9ABFF}" presName="Child1Accent7" presStyleLbl="alignNode1" presStyleIdx="17" presStyleCnt="34"/>
      <dgm:spPr/>
    </dgm:pt>
    <dgm:pt modelId="{E6B713FE-EC02-4162-9A1F-72B150F70D31}" type="pres">
      <dgm:prSet presAssocID="{3AD78B6A-0DF0-441D-A567-727B34E9ABFF}" presName="Child1Accent8" presStyleLbl="alignNode1" presStyleIdx="18" presStyleCnt="34"/>
      <dgm:spPr/>
    </dgm:pt>
    <dgm:pt modelId="{FCCE17AE-B082-4FF8-8345-F5FF9B18F744}" type="pres">
      <dgm:prSet presAssocID="{3AD78B6A-0DF0-441D-A567-727B34E9ABFF}" presName="Child1Accent9" presStyleLbl="alignNode1" presStyleIdx="19" presStyleCnt="34"/>
      <dgm:spPr/>
    </dgm:pt>
    <dgm:pt modelId="{66B10BB0-3836-4A82-BFFA-04C37A244D2D}" type="pres">
      <dgm:prSet presAssocID="{3AD78B6A-0DF0-441D-A567-727B34E9ABFF}" presName="Child1" presStyleLbl="revTx" presStyleIdx="0" presStyleCnt="3" custLinFactNeighborY="-13548">
        <dgm:presLayoutVars>
          <dgm:chMax/>
          <dgm:chPref val="0"/>
          <dgm:bulletEnabled val="1"/>
        </dgm:presLayoutVars>
      </dgm:prSet>
      <dgm:spPr/>
    </dgm:pt>
    <dgm:pt modelId="{299189E9-6BCD-4B04-8FE8-97C97D6B3165}" type="pres">
      <dgm:prSet presAssocID="{C64537A0-F43F-4DB6-9F47-F1F3A9DD5933}" presName="Child2Accent1" presStyleLbl="alignNode1" presStyleIdx="20" presStyleCnt="34"/>
      <dgm:spPr/>
    </dgm:pt>
    <dgm:pt modelId="{A283CBCA-B3CE-4F78-8D3E-A9225F7E7718}" type="pres">
      <dgm:prSet presAssocID="{C64537A0-F43F-4DB6-9F47-F1F3A9DD5933}" presName="Child2Accent2" presStyleLbl="alignNode1" presStyleIdx="21" presStyleCnt="34"/>
      <dgm:spPr/>
    </dgm:pt>
    <dgm:pt modelId="{818E44B9-3D3A-4A77-AF4C-A4780339E6E7}" type="pres">
      <dgm:prSet presAssocID="{C64537A0-F43F-4DB6-9F47-F1F3A9DD5933}" presName="Child2Accent3" presStyleLbl="alignNode1" presStyleIdx="22" presStyleCnt="34"/>
      <dgm:spPr/>
    </dgm:pt>
    <dgm:pt modelId="{89D2B3A9-A0D3-4965-AF80-106C29678586}" type="pres">
      <dgm:prSet presAssocID="{C64537A0-F43F-4DB6-9F47-F1F3A9DD5933}" presName="Child2Accent4" presStyleLbl="alignNode1" presStyleIdx="23" presStyleCnt="34"/>
      <dgm:spPr/>
    </dgm:pt>
    <dgm:pt modelId="{8DF9B156-93A2-4E86-BB8B-453A8D546EE3}" type="pres">
      <dgm:prSet presAssocID="{C64537A0-F43F-4DB6-9F47-F1F3A9DD5933}" presName="Child2Accent5" presStyleLbl="alignNode1" presStyleIdx="24" presStyleCnt="34"/>
      <dgm:spPr/>
    </dgm:pt>
    <dgm:pt modelId="{D008444A-1EC1-4A90-9524-97AFB2A33333}" type="pres">
      <dgm:prSet presAssocID="{C64537A0-F43F-4DB6-9F47-F1F3A9DD5933}" presName="Child2Accent6" presStyleLbl="alignNode1" presStyleIdx="25" presStyleCnt="34"/>
      <dgm:spPr/>
    </dgm:pt>
    <dgm:pt modelId="{AF24701E-8CC2-40CE-8A02-AF6414344FB9}" type="pres">
      <dgm:prSet presAssocID="{C64537A0-F43F-4DB6-9F47-F1F3A9DD5933}" presName="Child2Accent7" presStyleLbl="alignNode1" presStyleIdx="26" presStyleCnt="34"/>
      <dgm:spPr/>
    </dgm:pt>
    <dgm:pt modelId="{62286DD6-C52A-45E9-B74B-E0C8B8876C94}" type="pres">
      <dgm:prSet presAssocID="{C64537A0-F43F-4DB6-9F47-F1F3A9DD5933}" presName="Child2" presStyleLbl="revTx" presStyleIdx="1" presStyleCnt="3" custLinFactNeighborY="-6774">
        <dgm:presLayoutVars>
          <dgm:chMax/>
          <dgm:chPref val="0"/>
          <dgm:bulletEnabled val="1"/>
        </dgm:presLayoutVars>
      </dgm:prSet>
      <dgm:spPr/>
    </dgm:pt>
    <dgm:pt modelId="{23362732-B512-4014-B973-9C58C4707168}" type="pres">
      <dgm:prSet presAssocID="{E99EEE4E-D61C-4D10-97BF-1F95DD679163}" presName="Child3Accent1" presStyleLbl="alignNode1" presStyleIdx="27" presStyleCnt="34"/>
      <dgm:spPr/>
    </dgm:pt>
    <dgm:pt modelId="{ACD56F04-E99A-4317-8CE8-BEE1FF59D7CC}" type="pres">
      <dgm:prSet presAssocID="{E99EEE4E-D61C-4D10-97BF-1F95DD679163}" presName="Child3Accent2" presStyleLbl="alignNode1" presStyleIdx="28" presStyleCnt="34"/>
      <dgm:spPr/>
    </dgm:pt>
    <dgm:pt modelId="{328A871B-44EA-44E4-BE4E-74BEEBC22212}" type="pres">
      <dgm:prSet presAssocID="{E99EEE4E-D61C-4D10-97BF-1F95DD679163}" presName="Child3Accent3" presStyleLbl="alignNode1" presStyleIdx="29" presStyleCnt="34"/>
      <dgm:spPr/>
    </dgm:pt>
    <dgm:pt modelId="{26BD3DF0-3397-4293-BE20-412B475E5D8F}" type="pres">
      <dgm:prSet presAssocID="{E99EEE4E-D61C-4D10-97BF-1F95DD679163}" presName="Child3Accent4" presStyleLbl="alignNode1" presStyleIdx="30" presStyleCnt="34"/>
      <dgm:spPr/>
    </dgm:pt>
    <dgm:pt modelId="{0B57F884-82AB-4D8F-AE05-AD7FFA884021}" type="pres">
      <dgm:prSet presAssocID="{E99EEE4E-D61C-4D10-97BF-1F95DD679163}" presName="Child3Accent5" presStyleLbl="alignNode1" presStyleIdx="31" presStyleCnt="34"/>
      <dgm:spPr/>
    </dgm:pt>
    <dgm:pt modelId="{AC16E5FD-4B3A-4AB9-98EE-59435A7EF928}" type="pres">
      <dgm:prSet presAssocID="{E99EEE4E-D61C-4D10-97BF-1F95DD679163}" presName="Child3Accent6" presStyleLbl="alignNode1" presStyleIdx="32" presStyleCnt="34"/>
      <dgm:spPr/>
    </dgm:pt>
    <dgm:pt modelId="{0DE0FCAF-8399-44A5-B4F9-A1978EF73314}" type="pres">
      <dgm:prSet presAssocID="{E99EEE4E-D61C-4D10-97BF-1F95DD679163}" presName="Child3Accent7" presStyleLbl="alignNode1" presStyleIdx="33" presStyleCnt="34"/>
      <dgm:spPr/>
    </dgm:pt>
    <dgm:pt modelId="{20B4D6EC-AF63-4593-BDC4-226960F896B6}" type="pres">
      <dgm:prSet presAssocID="{E99EEE4E-D61C-4D10-97BF-1F95DD679163}" presName="Child3" presStyleLbl="revTx" presStyleIdx="2" presStyleCnt="3" custLinFactNeighborX="-617" custLinFactNeighborY="-29493">
        <dgm:presLayoutVars>
          <dgm:chMax/>
          <dgm:chPref val="0"/>
          <dgm:bulletEnabled val="1"/>
        </dgm:presLayoutVars>
      </dgm:prSet>
      <dgm:spPr/>
    </dgm:pt>
  </dgm:ptLst>
  <dgm:cxnLst>
    <dgm:cxn modelId="{DEFDCE45-A4B2-46F4-962E-63097D9BFF09}" srcId="{CDFD4F0D-6644-49C7-84AA-7E031FE5795D}" destId="{B2900D6D-E221-43EF-BCE7-9E52075E3204}" srcOrd="0" destOrd="0" parTransId="{A4E5DCD3-6D5B-4577-AEF6-7965B3F33F4C}" sibTransId="{8D42373F-591C-4A91-A612-9DE774E4D50E}"/>
    <dgm:cxn modelId="{C03E0172-B8CC-41E8-843E-39318DA5ED90}" type="presOf" srcId="{B2900D6D-E221-43EF-BCE7-9E52075E3204}" destId="{B6F32E6F-21CB-406C-884F-54EA9E216AB8}" srcOrd="0" destOrd="0" presId="urn:microsoft.com/office/officeart/2011/layout/ConvergingText"/>
    <dgm:cxn modelId="{E0E6B285-5833-4D0E-B55F-E9CBE6968866}" type="presOf" srcId="{E99EEE4E-D61C-4D10-97BF-1F95DD679163}" destId="{20B4D6EC-AF63-4593-BDC4-226960F896B6}" srcOrd="0" destOrd="0" presId="urn:microsoft.com/office/officeart/2011/layout/ConvergingText"/>
    <dgm:cxn modelId="{66823E88-7419-4938-8249-013F1DD0A17C}" type="presOf" srcId="{CDFD4F0D-6644-49C7-84AA-7E031FE5795D}" destId="{714E4C9A-84FF-4C22-9B16-035AD1025548}" srcOrd="0" destOrd="0" presId="urn:microsoft.com/office/officeart/2011/layout/ConvergingText"/>
    <dgm:cxn modelId="{24E4D1A5-BEE3-4B5A-B310-940CDF79C635}" srcId="{B2900D6D-E221-43EF-BCE7-9E52075E3204}" destId="{E99EEE4E-D61C-4D10-97BF-1F95DD679163}" srcOrd="2" destOrd="0" parTransId="{2F48F704-6188-4A4D-8DFF-1DCED213EA03}" sibTransId="{18133BA3-B6C7-4395-B557-1ACF94797723}"/>
    <dgm:cxn modelId="{633FE0CE-AE1A-4491-A9C4-005FA1D9581E}" type="presOf" srcId="{3AD78B6A-0DF0-441D-A567-727B34E9ABFF}" destId="{66B10BB0-3836-4A82-BFFA-04C37A244D2D}" srcOrd="0" destOrd="0" presId="urn:microsoft.com/office/officeart/2011/layout/ConvergingText"/>
    <dgm:cxn modelId="{DEF9E2D0-8AA9-41FA-B930-D3D8E83EB918}" srcId="{B2900D6D-E221-43EF-BCE7-9E52075E3204}" destId="{C64537A0-F43F-4DB6-9F47-F1F3A9DD5933}" srcOrd="1" destOrd="0" parTransId="{4A6E62CC-0F93-4F9D-A9AE-17EC703880F8}" sibTransId="{63E2D53A-43EB-4AFD-A385-4077972A16D8}"/>
    <dgm:cxn modelId="{E800F0D7-06DB-4700-90F7-115E5F8DF14C}" type="presOf" srcId="{C64537A0-F43F-4DB6-9F47-F1F3A9DD5933}" destId="{62286DD6-C52A-45E9-B74B-E0C8B8876C94}" srcOrd="0" destOrd="0" presId="urn:microsoft.com/office/officeart/2011/layout/ConvergingText"/>
    <dgm:cxn modelId="{A323F0F5-6420-46F9-B842-B0DB0D5AF382}" srcId="{B2900D6D-E221-43EF-BCE7-9E52075E3204}" destId="{3AD78B6A-0DF0-441D-A567-727B34E9ABFF}" srcOrd="0" destOrd="0" parTransId="{86D5FB4A-9963-4491-ADFB-F9916F24F630}" sibTransId="{290AEB4B-E786-40BA-801C-61635BB9EA66}"/>
    <dgm:cxn modelId="{27858062-2FC7-4D2C-A9DE-E48670DD6F8C}" type="presParOf" srcId="{714E4C9A-84FF-4C22-9B16-035AD1025548}" destId="{134F1E54-5122-404C-8F52-7A038C4F8214}" srcOrd="0" destOrd="0" presId="urn:microsoft.com/office/officeart/2011/layout/ConvergingText"/>
    <dgm:cxn modelId="{99933672-FE3A-49AD-B932-F67921F11E4F}" type="presParOf" srcId="{134F1E54-5122-404C-8F52-7A038C4F8214}" destId="{90505742-7715-4418-9C51-679AB10F7BE3}" srcOrd="0" destOrd="0" presId="urn:microsoft.com/office/officeart/2011/layout/ConvergingText"/>
    <dgm:cxn modelId="{59F55CFE-644D-4633-B03E-E29702394F0A}" type="presParOf" srcId="{134F1E54-5122-404C-8F52-7A038C4F8214}" destId="{35FA1A99-EF0D-46C7-844E-457A0C95B9BE}" srcOrd="1" destOrd="0" presId="urn:microsoft.com/office/officeart/2011/layout/ConvergingText"/>
    <dgm:cxn modelId="{B8E1C562-B5FF-4875-8503-FE2925C1D257}" type="presParOf" srcId="{134F1E54-5122-404C-8F52-7A038C4F8214}" destId="{DBF781E7-0C37-408D-B4BB-51DA6E163B84}" srcOrd="2" destOrd="0" presId="urn:microsoft.com/office/officeart/2011/layout/ConvergingText"/>
    <dgm:cxn modelId="{12DFCEFB-E4D7-4837-A0E3-3B3C88B4B029}" type="presParOf" srcId="{134F1E54-5122-404C-8F52-7A038C4F8214}" destId="{05AECDE8-88CF-43B6-9D1E-AE94A1EE3BFB}" srcOrd="3" destOrd="0" presId="urn:microsoft.com/office/officeart/2011/layout/ConvergingText"/>
    <dgm:cxn modelId="{10557E88-4A7E-4F19-94D2-63D5B475AC75}" type="presParOf" srcId="{134F1E54-5122-404C-8F52-7A038C4F8214}" destId="{750E664E-EB80-4FCE-8F8C-1B4C919CD7A6}" srcOrd="4" destOrd="0" presId="urn:microsoft.com/office/officeart/2011/layout/ConvergingText"/>
    <dgm:cxn modelId="{42B33D63-E9F2-43A0-8835-D8575481D09F}" type="presParOf" srcId="{134F1E54-5122-404C-8F52-7A038C4F8214}" destId="{2D6992E9-16B8-42EA-86E1-B67885A17791}" srcOrd="5" destOrd="0" presId="urn:microsoft.com/office/officeart/2011/layout/ConvergingText"/>
    <dgm:cxn modelId="{9D422022-12B9-4305-B210-7F6C88D3BC8C}" type="presParOf" srcId="{134F1E54-5122-404C-8F52-7A038C4F8214}" destId="{BD66FCD0-BEDA-4B42-B40E-360495736FF8}" srcOrd="6" destOrd="0" presId="urn:microsoft.com/office/officeart/2011/layout/ConvergingText"/>
    <dgm:cxn modelId="{60B536ED-DD83-442C-93D1-F358F8C12DDF}" type="presParOf" srcId="{134F1E54-5122-404C-8F52-7A038C4F8214}" destId="{9E91EFA6-6F71-45A1-A579-085CA49C3728}" srcOrd="7" destOrd="0" presId="urn:microsoft.com/office/officeart/2011/layout/ConvergingText"/>
    <dgm:cxn modelId="{EEB85168-7AA2-435F-BA2B-43AA6B1C04BB}" type="presParOf" srcId="{134F1E54-5122-404C-8F52-7A038C4F8214}" destId="{2A84F40B-E9D3-42E8-A5F4-8CAC4662415E}" srcOrd="8" destOrd="0" presId="urn:microsoft.com/office/officeart/2011/layout/ConvergingText"/>
    <dgm:cxn modelId="{23259741-EA8F-43E9-B552-1DE7B80508AD}" type="presParOf" srcId="{134F1E54-5122-404C-8F52-7A038C4F8214}" destId="{69B9A7E3-AA98-4033-9679-1FB408DE8E43}" srcOrd="9" destOrd="0" presId="urn:microsoft.com/office/officeart/2011/layout/ConvergingText"/>
    <dgm:cxn modelId="{79161E2B-A7AE-4A81-BEF6-84FAA50C2595}" type="presParOf" srcId="{134F1E54-5122-404C-8F52-7A038C4F8214}" destId="{B6F32E6F-21CB-406C-884F-54EA9E216AB8}" srcOrd="10" destOrd="0" presId="urn:microsoft.com/office/officeart/2011/layout/ConvergingText"/>
    <dgm:cxn modelId="{D25EC620-963B-419C-AA85-61133DAC3142}" type="presParOf" srcId="{134F1E54-5122-404C-8F52-7A038C4F8214}" destId="{B0C8CE65-B205-422F-B53E-D8B93DAF0B87}" srcOrd="11" destOrd="0" presId="urn:microsoft.com/office/officeart/2011/layout/ConvergingText"/>
    <dgm:cxn modelId="{491E9608-17DE-49F9-BFA9-7CFB32605219}" type="presParOf" srcId="{134F1E54-5122-404C-8F52-7A038C4F8214}" destId="{0A8ED8A4-4A00-46A0-8D2C-F0ADD16625AC}" srcOrd="12" destOrd="0" presId="urn:microsoft.com/office/officeart/2011/layout/ConvergingText"/>
    <dgm:cxn modelId="{6D95275B-1DAF-4F7A-AC64-5D0B0CDB6F6C}" type="presParOf" srcId="{134F1E54-5122-404C-8F52-7A038C4F8214}" destId="{5DE76F1B-4CC8-49FC-A752-F88F8A592E30}" srcOrd="13" destOrd="0" presId="urn:microsoft.com/office/officeart/2011/layout/ConvergingText"/>
    <dgm:cxn modelId="{24C951EB-0145-46F7-A602-827B3B84847A}" type="presParOf" srcId="{134F1E54-5122-404C-8F52-7A038C4F8214}" destId="{B548251F-C1DA-435B-B707-041FD5409B5F}" srcOrd="14" destOrd="0" presId="urn:microsoft.com/office/officeart/2011/layout/ConvergingText"/>
    <dgm:cxn modelId="{D579F603-CA76-49B3-A672-E91B935CA94D}" type="presParOf" srcId="{134F1E54-5122-404C-8F52-7A038C4F8214}" destId="{EF11CA17-BFF6-4305-9622-5ADE4862F147}" srcOrd="15" destOrd="0" presId="urn:microsoft.com/office/officeart/2011/layout/ConvergingText"/>
    <dgm:cxn modelId="{23D1EDD2-5AA2-4534-9BB2-4CCFB08B8CF2}" type="presParOf" srcId="{134F1E54-5122-404C-8F52-7A038C4F8214}" destId="{5A2A107F-1B3F-4A58-92E5-FBB2C777A216}" srcOrd="16" destOrd="0" presId="urn:microsoft.com/office/officeart/2011/layout/ConvergingText"/>
    <dgm:cxn modelId="{BCEEAEB9-9A59-45DB-9FDC-AE726537C36D}" type="presParOf" srcId="{134F1E54-5122-404C-8F52-7A038C4F8214}" destId="{29EE1939-5A95-484D-B9F2-63F080D135AC}" srcOrd="17" destOrd="0" presId="urn:microsoft.com/office/officeart/2011/layout/ConvergingText"/>
    <dgm:cxn modelId="{950A925E-F5C5-4604-8CBB-C1121B487E1D}" type="presParOf" srcId="{134F1E54-5122-404C-8F52-7A038C4F8214}" destId="{E6B713FE-EC02-4162-9A1F-72B150F70D31}" srcOrd="18" destOrd="0" presId="urn:microsoft.com/office/officeart/2011/layout/ConvergingText"/>
    <dgm:cxn modelId="{7BC65660-418C-4775-9CD8-376C9DC90E3F}" type="presParOf" srcId="{134F1E54-5122-404C-8F52-7A038C4F8214}" destId="{FCCE17AE-B082-4FF8-8345-F5FF9B18F744}" srcOrd="19" destOrd="0" presId="urn:microsoft.com/office/officeart/2011/layout/ConvergingText"/>
    <dgm:cxn modelId="{BBF2F2CB-E084-403F-ABEA-461D596A3840}" type="presParOf" srcId="{134F1E54-5122-404C-8F52-7A038C4F8214}" destId="{66B10BB0-3836-4A82-BFFA-04C37A244D2D}" srcOrd="20" destOrd="0" presId="urn:microsoft.com/office/officeart/2011/layout/ConvergingText"/>
    <dgm:cxn modelId="{6F74F89D-21B6-4B96-840F-5FB623A9E847}" type="presParOf" srcId="{134F1E54-5122-404C-8F52-7A038C4F8214}" destId="{299189E9-6BCD-4B04-8FE8-97C97D6B3165}" srcOrd="21" destOrd="0" presId="urn:microsoft.com/office/officeart/2011/layout/ConvergingText"/>
    <dgm:cxn modelId="{CACBC023-47B5-43E9-9AAB-C9EFDFDBA706}" type="presParOf" srcId="{134F1E54-5122-404C-8F52-7A038C4F8214}" destId="{A283CBCA-B3CE-4F78-8D3E-A9225F7E7718}" srcOrd="22" destOrd="0" presId="urn:microsoft.com/office/officeart/2011/layout/ConvergingText"/>
    <dgm:cxn modelId="{310DCD71-E0F1-4FE6-AB19-7B0CBBBDCC22}" type="presParOf" srcId="{134F1E54-5122-404C-8F52-7A038C4F8214}" destId="{818E44B9-3D3A-4A77-AF4C-A4780339E6E7}" srcOrd="23" destOrd="0" presId="urn:microsoft.com/office/officeart/2011/layout/ConvergingText"/>
    <dgm:cxn modelId="{82F2B455-B30F-41E0-94A0-9017FC4AEC60}" type="presParOf" srcId="{134F1E54-5122-404C-8F52-7A038C4F8214}" destId="{89D2B3A9-A0D3-4965-AF80-106C29678586}" srcOrd="24" destOrd="0" presId="urn:microsoft.com/office/officeart/2011/layout/ConvergingText"/>
    <dgm:cxn modelId="{61363895-688E-4990-B6C4-13006CD4BCFA}" type="presParOf" srcId="{134F1E54-5122-404C-8F52-7A038C4F8214}" destId="{8DF9B156-93A2-4E86-BB8B-453A8D546EE3}" srcOrd="25" destOrd="0" presId="urn:microsoft.com/office/officeart/2011/layout/ConvergingText"/>
    <dgm:cxn modelId="{99A64986-3996-4CBD-A8FC-39646454E002}" type="presParOf" srcId="{134F1E54-5122-404C-8F52-7A038C4F8214}" destId="{D008444A-1EC1-4A90-9524-97AFB2A33333}" srcOrd="26" destOrd="0" presId="urn:microsoft.com/office/officeart/2011/layout/ConvergingText"/>
    <dgm:cxn modelId="{D383F675-0521-4F66-9A28-6620ACB4FF67}" type="presParOf" srcId="{134F1E54-5122-404C-8F52-7A038C4F8214}" destId="{AF24701E-8CC2-40CE-8A02-AF6414344FB9}" srcOrd="27" destOrd="0" presId="urn:microsoft.com/office/officeart/2011/layout/ConvergingText"/>
    <dgm:cxn modelId="{AFF8EA95-6055-4C28-86D1-D9A84DD5BBA1}" type="presParOf" srcId="{134F1E54-5122-404C-8F52-7A038C4F8214}" destId="{62286DD6-C52A-45E9-B74B-E0C8B8876C94}" srcOrd="28" destOrd="0" presId="urn:microsoft.com/office/officeart/2011/layout/ConvergingText"/>
    <dgm:cxn modelId="{D6087859-5E4B-4DAA-A2F9-8286B5CB359B}" type="presParOf" srcId="{134F1E54-5122-404C-8F52-7A038C4F8214}" destId="{23362732-B512-4014-B973-9C58C4707168}" srcOrd="29" destOrd="0" presId="urn:microsoft.com/office/officeart/2011/layout/ConvergingText"/>
    <dgm:cxn modelId="{82A528F6-9D94-4A25-9A81-021B40419FD2}" type="presParOf" srcId="{134F1E54-5122-404C-8F52-7A038C4F8214}" destId="{ACD56F04-E99A-4317-8CE8-BEE1FF59D7CC}" srcOrd="30" destOrd="0" presId="urn:microsoft.com/office/officeart/2011/layout/ConvergingText"/>
    <dgm:cxn modelId="{A0B6BE5F-31E3-4AE9-BEC8-A3A0BC1648DB}" type="presParOf" srcId="{134F1E54-5122-404C-8F52-7A038C4F8214}" destId="{328A871B-44EA-44E4-BE4E-74BEEBC22212}" srcOrd="31" destOrd="0" presId="urn:microsoft.com/office/officeart/2011/layout/ConvergingText"/>
    <dgm:cxn modelId="{D867E479-E466-4F0C-B550-02C23B98E98E}" type="presParOf" srcId="{134F1E54-5122-404C-8F52-7A038C4F8214}" destId="{26BD3DF0-3397-4293-BE20-412B475E5D8F}" srcOrd="32" destOrd="0" presId="urn:microsoft.com/office/officeart/2011/layout/ConvergingText"/>
    <dgm:cxn modelId="{FA381752-1465-4CCE-B0B6-AA343B1F4B29}" type="presParOf" srcId="{134F1E54-5122-404C-8F52-7A038C4F8214}" destId="{0B57F884-82AB-4D8F-AE05-AD7FFA884021}" srcOrd="33" destOrd="0" presId="urn:microsoft.com/office/officeart/2011/layout/ConvergingText"/>
    <dgm:cxn modelId="{53A3882C-AE49-4618-8D44-156B8D81C2FE}" type="presParOf" srcId="{134F1E54-5122-404C-8F52-7A038C4F8214}" destId="{AC16E5FD-4B3A-4AB9-98EE-59435A7EF928}" srcOrd="34" destOrd="0" presId="urn:microsoft.com/office/officeart/2011/layout/ConvergingText"/>
    <dgm:cxn modelId="{0403F72B-D17E-4428-9615-6EC7952B5E76}" type="presParOf" srcId="{134F1E54-5122-404C-8F52-7A038C4F8214}" destId="{0DE0FCAF-8399-44A5-B4F9-A1978EF73314}" srcOrd="35" destOrd="0" presId="urn:microsoft.com/office/officeart/2011/layout/ConvergingText"/>
    <dgm:cxn modelId="{C156CECF-5A10-4039-ACC1-96611CFEEAEE}" type="presParOf" srcId="{134F1E54-5122-404C-8F52-7A038C4F8214}" destId="{20B4D6EC-AF63-4593-BDC4-226960F896B6}" srcOrd="36" destOrd="0" presId="urn:microsoft.com/office/officeart/2011/layout/ConvergingText"/>
  </dgm:cxnLst>
  <dgm:bg>
    <a:noFill/>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494C8A2-22D1-473A-8737-E4048EFAE418}" type="doc">
      <dgm:prSet loTypeId="urn:microsoft.com/office/officeart/2009/3/layout/PlusandMinus" loCatId="relationship" qsTypeId="urn:microsoft.com/office/officeart/2005/8/quickstyle/3d1" qsCatId="3D" csTypeId="urn:microsoft.com/office/officeart/2005/8/colors/accent1_2" csCatId="accent1" phldr="1"/>
      <dgm:spPr/>
      <dgm:t>
        <a:bodyPr/>
        <a:lstStyle/>
        <a:p>
          <a:endParaRPr lang="tr-TR"/>
        </a:p>
      </dgm:t>
    </dgm:pt>
    <dgm:pt modelId="{5D77CC19-B1A1-467D-97D2-881FCECF0644}">
      <dgm:prSet phldrT="[Metin]" custT="1"/>
      <dgm:spPr/>
      <dgm:t>
        <a:bodyPr/>
        <a:lstStyle/>
        <a:p>
          <a:pPr algn="ctr"/>
          <a:r>
            <a:rPr lang="tr-TR" sz="2800" dirty="0">
              <a:latin typeface="Comic Sans MS" pitchFamily="66" charset="0"/>
            </a:rPr>
            <a:t>* Belli oranda nem ve belli sıcaklıklarda zararlıları kısa sürede öldürmekte.</a:t>
          </a:r>
        </a:p>
      </dgm:t>
    </dgm:pt>
    <dgm:pt modelId="{68F24DE0-00D4-4EB6-9EF8-2A47C00A215B}" type="parTrans" cxnId="{FA0565A4-ECCC-409B-A4E4-11DACC3C9F45}">
      <dgm:prSet/>
      <dgm:spPr/>
      <dgm:t>
        <a:bodyPr/>
        <a:lstStyle/>
        <a:p>
          <a:endParaRPr lang="tr-TR" sz="2400"/>
        </a:p>
      </dgm:t>
    </dgm:pt>
    <dgm:pt modelId="{8CED18FF-9E39-41AF-A31A-13FD3C5D7537}" type="sibTrans" cxnId="{FA0565A4-ECCC-409B-A4E4-11DACC3C9F45}">
      <dgm:prSet/>
      <dgm:spPr/>
      <dgm:t>
        <a:bodyPr/>
        <a:lstStyle/>
        <a:p>
          <a:endParaRPr lang="tr-TR" sz="2400"/>
        </a:p>
      </dgm:t>
    </dgm:pt>
    <dgm:pt modelId="{4D349514-D2C9-485A-8AA0-A9556240112B}">
      <dgm:prSet phldrT="[Metin]" custT="1"/>
      <dgm:spPr/>
      <dgm:t>
        <a:bodyPr/>
        <a:lstStyle/>
        <a:p>
          <a:pPr algn="ctr"/>
          <a:r>
            <a:rPr lang="tr-TR" sz="2800" dirty="0">
              <a:latin typeface="Comic Sans MS" pitchFamily="66" charset="0"/>
            </a:rPr>
            <a:t>*Uygun olmayan sıcaklık ve nem koşullarında kimyasalların hızlı parçalanması</a:t>
          </a:r>
        </a:p>
        <a:p>
          <a:pPr algn="ctr"/>
          <a:r>
            <a:rPr lang="tr-TR" sz="2800" dirty="0">
              <a:latin typeface="Comic Sans MS" pitchFamily="66" charset="0"/>
            </a:rPr>
            <a:t>*</a:t>
          </a:r>
          <a:r>
            <a:rPr lang="tr-TR" sz="2800" dirty="0" err="1">
              <a:latin typeface="Comic Sans MS" pitchFamily="66" charset="0"/>
            </a:rPr>
            <a:t>Fumigant</a:t>
          </a:r>
          <a:r>
            <a:rPr lang="tr-TR" sz="2800" dirty="0">
              <a:latin typeface="Comic Sans MS" pitchFamily="66" charset="0"/>
            </a:rPr>
            <a:t> aktivitesinin sıcaklığa bağlı olarak değişmesi</a:t>
          </a:r>
        </a:p>
        <a:p>
          <a:pPr algn="ctr"/>
          <a:r>
            <a:rPr lang="tr-TR" sz="2800" dirty="0">
              <a:latin typeface="Comic Sans MS" pitchFamily="66" charset="0"/>
            </a:rPr>
            <a:t>*Ürün tarafından </a:t>
          </a:r>
          <a:r>
            <a:rPr lang="tr-TR" sz="2800" dirty="0" err="1">
              <a:latin typeface="Comic Sans MS" pitchFamily="66" charset="0"/>
            </a:rPr>
            <a:t>fumigantın</a:t>
          </a:r>
          <a:r>
            <a:rPr lang="tr-TR" sz="2800" dirty="0">
              <a:latin typeface="Comic Sans MS" pitchFamily="66" charset="0"/>
            </a:rPr>
            <a:t> </a:t>
          </a:r>
          <a:r>
            <a:rPr lang="tr-TR" sz="2800" dirty="0" err="1">
              <a:latin typeface="Comic Sans MS" pitchFamily="66" charset="0"/>
            </a:rPr>
            <a:t>absorbe</a:t>
          </a:r>
          <a:r>
            <a:rPr lang="tr-TR" sz="2800" dirty="0">
              <a:latin typeface="Comic Sans MS" pitchFamily="66" charset="0"/>
            </a:rPr>
            <a:t> edilmesi</a:t>
          </a:r>
        </a:p>
        <a:p>
          <a:pPr algn="ctr"/>
          <a:r>
            <a:rPr lang="tr-TR" sz="2800" dirty="0">
              <a:latin typeface="Comic Sans MS" pitchFamily="66" charset="0"/>
            </a:rPr>
            <a:t>*Ününde kalıntı bırakması</a:t>
          </a:r>
        </a:p>
        <a:p>
          <a:pPr algn="ctr"/>
          <a:r>
            <a:rPr lang="tr-TR" sz="2800" dirty="0">
              <a:latin typeface="Comic Sans MS" pitchFamily="66" charset="0"/>
            </a:rPr>
            <a:t>*Yüksek konsantrasyonlarda zararlının ölmediği ve koruyucu narkoza girmesi</a:t>
          </a:r>
        </a:p>
      </dgm:t>
    </dgm:pt>
    <dgm:pt modelId="{DA5BFDC4-7AF9-45B6-B01E-0EE76E7900EB}" type="parTrans" cxnId="{333E4CB9-3D78-4EF9-B1DF-96DF9D86B8A3}">
      <dgm:prSet/>
      <dgm:spPr/>
      <dgm:t>
        <a:bodyPr/>
        <a:lstStyle/>
        <a:p>
          <a:endParaRPr lang="tr-TR" sz="2400"/>
        </a:p>
      </dgm:t>
    </dgm:pt>
    <dgm:pt modelId="{E4BB0E5A-2560-4594-A130-A498003CCEA9}" type="sibTrans" cxnId="{333E4CB9-3D78-4EF9-B1DF-96DF9D86B8A3}">
      <dgm:prSet/>
      <dgm:spPr/>
      <dgm:t>
        <a:bodyPr/>
        <a:lstStyle/>
        <a:p>
          <a:endParaRPr lang="tr-TR" sz="2400"/>
        </a:p>
      </dgm:t>
    </dgm:pt>
    <dgm:pt modelId="{99C59BE9-B44F-4AD1-BCB6-5D4B8757D55D}" type="pres">
      <dgm:prSet presAssocID="{4494C8A2-22D1-473A-8737-E4048EFAE418}" presName="Name0" presStyleCnt="0">
        <dgm:presLayoutVars>
          <dgm:chMax val="2"/>
          <dgm:chPref val="2"/>
          <dgm:dir val="rev"/>
          <dgm:animOne/>
          <dgm:resizeHandles val="exact"/>
        </dgm:presLayoutVars>
      </dgm:prSet>
      <dgm:spPr/>
    </dgm:pt>
    <dgm:pt modelId="{F16BBEC7-127D-41C7-A627-5E7CC25E6895}" type="pres">
      <dgm:prSet presAssocID="{4494C8A2-22D1-473A-8737-E4048EFAE418}" presName="Background" presStyleLbl="bgImgPlace1" presStyleIdx="0" presStyleCnt="1" custScaleX="114943" custScaleY="131999" custLinFactNeighborX="153" custLinFactNeighborY="17983"/>
      <dgm:spPr/>
    </dgm:pt>
    <dgm:pt modelId="{C13374D0-E8CA-4AE0-833D-2B6A3592909D}" type="pres">
      <dgm:prSet presAssocID="{4494C8A2-22D1-473A-8737-E4048EFAE418}" presName="ParentText1" presStyleLbl="revTx" presStyleIdx="0" presStyleCnt="2" custScaleX="76722" custScaleY="32290" custLinFactNeighborX="15024" custLinFactNeighborY="-10402">
        <dgm:presLayoutVars>
          <dgm:chMax val="0"/>
          <dgm:chPref val="0"/>
          <dgm:bulletEnabled val="1"/>
        </dgm:presLayoutVars>
      </dgm:prSet>
      <dgm:spPr/>
    </dgm:pt>
    <dgm:pt modelId="{43FE8972-B94B-490A-A0B3-52CC2771F9EF}" type="pres">
      <dgm:prSet presAssocID="{4494C8A2-22D1-473A-8737-E4048EFAE418}" presName="ParentText2" presStyleLbl="revTx" presStyleIdx="1" presStyleCnt="2" custScaleX="140475" custScaleY="151786" custLinFactNeighborX="-17497" custLinFactNeighborY="2813">
        <dgm:presLayoutVars>
          <dgm:chMax val="0"/>
          <dgm:chPref val="0"/>
          <dgm:bulletEnabled val="1"/>
        </dgm:presLayoutVars>
      </dgm:prSet>
      <dgm:spPr/>
    </dgm:pt>
    <dgm:pt modelId="{D513F5E4-DE2D-4ECB-836C-86A476DE610C}" type="pres">
      <dgm:prSet presAssocID="{4494C8A2-22D1-473A-8737-E4048EFAE418}" presName="Plus" presStyleLbl="alignNode1" presStyleIdx="0" presStyleCnt="2" custLinFactNeighborX="-12564" custLinFactNeighborY="-4057"/>
      <dgm:spPr/>
    </dgm:pt>
    <dgm:pt modelId="{A4075EB7-1427-4628-8042-8626928B09C8}" type="pres">
      <dgm:prSet presAssocID="{4494C8A2-22D1-473A-8737-E4048EFAE418}" presName="Minus" presStyleLbl="alignNode1" presStyleIdx="1" presStyleCnt="2" custLinFactY="-60635" custLinFactNeighborX="-5927" custLinFactNeighborY="-100000"/>
      <dgm:spPr/>
    </dgm:pt>
    <dgm:pt modelId="{0F6B2115-9894-4535-9587-0A843AEC81BD}" type="pres">
      <dgm:prSet presAssocID="{4494C8A2-22D1-473A-8737-E4048EFAE418}" presName="Divider" presStyleLbl="parChTrans1D1" presStyleIdx="0" presStyleCnt="1" custScaleX="2000000" custScaleY="136548" custLinFactX="59778503" custLinFactNeighborX="59800000" custLinFactNeighborY="110"/>
      <dgm:spPr/>
    </dgm:pt>
  </dgm:ptLst>
  <dgm:cxnLst>
    <dgm:cxn modelId="{10EA5A01-BE1F-4D49-9E82-CCCEAB7A9DBC}" type="presOf" srcId="{4D349514-D2C9-485A-8AA0-A9556240112B}" destId="{43FE8972-B94B-490A-A0B3-52CC2771F9EF}" srcOrd="0" destOrd="0" presId="urn:microsoft.com/office/officeart/2009/3/layout/PlusandMinus"/>
    <dgm:cxn modelId="{A7266619-4A15-4804-8FA4-A02D252C12B6}" type="presOf" srcId="{5D77CC19-B1A1-467D-97D2-881FCECF0644}" destId="{C13374D0-E8CA-4AE0-833D-2B6A3592909D}" srcOrd="0" destOrd="0" presId="urn:microsoft.com/office/officeart/2009/3/layout/PlusandMinus"/>
    <dgm:cxn modelId="{A1D1427D-BED0-4C2D-BBBF-023BCAFB0730}" type="presOf" srcId="{4494C8A2-22D1-473A-8737-E4048EFAE418}" destId="{99C59BE9-B44F-4AD1-BCB6-5D4B8757D55D}" srcOrd="0" destOrd="0" presId="urn:microsoft.com/office/officeart/2009/3/layout/PlusandMinus"/>
    <dgm:cxn modelId="{FA0565A4-ECCC-409B-A4E4-11DACC3C9F45}" srcId="{4494C8A2-22D1-473A-8737-E4048EFAE418}" destId="{5D77CC19-B1A1-467D-97D2-881FCECF0644}" srcOrd="0" destOrd="0" parTransId="{68F24DE0-00D4-4EB6-9EF8-2A47C00A215B}" sibTransId="{8CED18FF-9E39-41AF-A31A-13FD3C5D7537}"/>
    <dgm:cxn modelId="{333E4CB9-3D78-4EF9-B1DF-96DF9D86B8A3}" srcId="{4494C8A2-22D1-473A-8737-E4048EFAE418}" destId="{4D349514-D2C9-485A-8AA0-A9556240112B}" srcOrd="1" destOrd="0" parTransId="{DA5BFDC4-7AF9-45B6-B01E-0EE76E7900EB}" sibTransId="{E4BB0E5A-2560-4594-A130-A498003CCEA9}"/>
    <dgm:cxn modelId="{F52A96AC-D990-4C82-898E-2E3226435E3B}" type="presParOf" srcId="{99C59BE9-B44F-4AD1-BCB6-5D4B8757D55D}" destId="{F16BBEC7-127D-41C7-A627-5E7CC25E6895}" srcOrd="0" destOrd="0" presId="urn:microsoft.com/office/officeart/2009/3/layout/PlusandMinus"/>
    <dgm:cxn modelId="{052D4F4C-852B-4E77-BA01-DAADE7CD8439}" type="presParOf" srcId="{99C59BE9-B44F-4AD1-BCB6-5D4B8757D55D}" destId="{C13374D0-E8CA-4AE0-833D-2B6A3592909D}" srcOrd="1" destOrd="0" presId="urn:microsoft.com/office/officeart/2009/3/layout/PlusandMinus"/>
    <dgm:cxn modelId="{20E527A5-A1FE-4004-8B9A-44EA396E7FAC}" type="presParOf" srcId="{99C59BE9-B44F-4AD1-BCB6-5D4B8757D55D}" destId="{43FE8972-B94B-490A-A0B3-52CC2771F9EF}" srcOrd="2" destOrd="0" presId="urn:microsoft.com/office/officeart/2009/3/layout/PlusandMinus"/>
    <dgm:cxn modelId="{8A8684B7-C960-48CE-8E63-9DE0B016C5ED}" type="presParOf" srcId="{99C59BE9-B44F-4AD1-BCB6-5D4B8757D55D}" destId="{D513F5E4-DE2D-4ECB-836C-86A476DE610C}" srcOrd="3" destOrd="0" presId="urn:microsoft.com/office/officeart/2009/3/layout/PlusandMinus"/>
    <dgm:cxn modelId="{73870D2F-0894-499A-A40F-3FB1B2EF02F3}" type="presParOf" srcId="{99C59BE9-B44F-4AD1-BCB6-5D4B8757D55D}" destId="{A4075EB7-1427-4628-8042-8626928B09C8}" srcOrd="4" destOrd="0" presId="urn:microsoft.com/office/officeart/2009/3/layout/PlusandMinus"/>
    <dgm:cxn modelId="{92BB634D-04E6-421B-BACE-227980AACF34}" type="presParOf" srcId="{99C59BE9-B44F-4AD1-BCB6-5D4B8757D55D}" destId="{0F6B2115-9894-4535-9587-0A843AEC81BD}"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E3361-8CEF-491A-AE03-F1AB3492BD71}">
      <dsp:nvSpPr>
        <dsp:cNvPr id="0" name=""/>
        <dsp:cNvSpPr/>
      </dsp:nvSpPr>
      <dsp:spPr>
        <a:xfrm>
          <a:off x="1338783" y="1320652"/>
          <a:ext cx="3083609" cy="3083609"/>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tr-TR" sz="1900" b="1" kern="1200">
              <a:latin typeface="Comic Sans MS" pitchFamily="66" charset="0"/>
            </a:rPr>
            <a:t>Mikroorganizmalar</a:t>
          </a:r>
        </a:p>
      </dsp:txBody>
      <dsp:txXfrm>
        <a:off x="1790367" y="1772236"/>
        <a:ext cx="2180441" cy="2180441"/>
      </dsp:txXfrm>
    </dsp:sp>
    <dsp:sp modelId="{BCDC27EF-E05E-4DB8-B83F-FEFE65A1266E}">
      <dsp:nvSpPr>
        <dsp:cNvPr id="0" name=""/>
        <dsp:cNvSpPr/>
      </dsp:nvSpPr>
      <dsp:spPr>
        <a:xfrm>
          <a:off x="1328548" y="95136"/>
          <a:ext cx="3187850" cy="1541804"/>
        </a:xfrm>
        <a:prstGeom prst="ellipse">
          <a:avLst/>
        </a:prstGeom>
        <a:solidFill>
          <a:schemeClr val="accent3">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tr-TR" sz="3000" b="1" kern="1200">
              <a:solidFill>
                <a:srgbClr val="FF0000"/>
              </a:solidFill>
              <a:latin typeface="Comic Sans MS" pitchFamily="66" charset="0"/>
            </a:rPr>
            <a:t>Bakteriler</a:t>
          </a:r>
        </a:p>
      </dsp:txBody>
      <dsp:txXfrm>
        <a:off x="1795398" y="320928"/>
        <a:ext cx="2254150" cy="1090220"/>
      </dsp:txXfrm>
    </dsp:sp>
    <dsp:sp modelId="{BE0F847F-0C41-4F4A-B8C0-4DA5F81A975C}">
      <dsp:nvSpPr>
        <dsp:cNvPr id="0" name=""/>
        <dsp:cNvSpPr/>
      </dsp:nvSpPr>
      <dsp:spPr>
        <a:xfrm>
          <a:off x="3940059" y="1556655"/>
          <a:ext cx="1906117" cy="1541804"/>
        </a:xfrm>
        <a:prstGeom prst="ellipse">
          <a:avLst/>
        </a:prstGeom>
        <a:solidFill>
          <a:schemeClr val="accent4">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b="1" kern="1200" err="1">
              <a:latin typeface="Comic Sans MS" pitchFamily="66" charset="0"/>
            </a:rPr>
            <a:t>Nematodlar</a:t>
          </a:r>
          <a:endParaRPr lang="tr-TR" sz="1600" b="1" kern="1200">
            <a:latin typeface="Comic Sans MS" pitchFamily="66" charset="0"/>
          </a:endParaRPr>
        </a:p>
      </dsp:txBody>
      <dsp:txXfrm>
        <a:off x="4219203" y="1782447"/>
        <a:ext cx="1347829" cy="1090220"/>
      </dsp:txXfrm>
    </dsp:sp>
    <dsp:sp modelId="{0D1FF92B-B41F-483F-AF48-657F2D6706A6}">
      <dsp:nvSpPr>
        <dsp:cNvPr id="0" name=""/>
        <dsp:cNvSpPr/>
      </dsp:nvSpPr>
      <dsp:spPr>
        <a:xfrm>
          <a:off x="3330672" y="3724036"/>
          <a:ext cx="1541804" cy="1541804"/>
        </a:xfrm>
        <a:prstGeom prst="ellipse">
          <a:avLst/>
        </a:prstGeom>
        <a:solidFill>
          <a:schemeClr val="accent5">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tr-TR" sz="1900" b="1" kern="1200" err="1">
              <a:latin typeface="Comic Sans MS" pitchFamily="66" charset="0"/>
            </a:rPr>
            <a:t>Fungus</a:t>
          </a:r>
          <a:endParaRPr lang="tr-TR" sz="1900" b="1" kern="1200">
            <a:latin typeface="Comic Sans MS" pitchFamily="66" charset="0"/>
          </a:endParaRPr>
        </a:p>
      </dsp:txBody>
      <dsp:txXfrm>
        <a:off x="3556464" y="3949828"/>
        <a:ext cx="1090220" cy="1090220"/>
      </dsp:txXfrm>
    </dsp:sp>
    <dsp:sp modelId="{28E54FA3-2FCF-45A4-96F4-472C9FA6D3D2}">
      <dsp:nvSpPr>
        <dsp:cNvPr id="0" name=""/>
        <dsp:cNvSpPr/>
      </dsp:nvSpPr>
      <dsp:spPr>
        <a:xfrm>
          <a:off x="972470" y="3724036"/>
          <a:ext cx="1541804" cy="1541804"/>
        </a:xfrm>
        <a:prstGeom prst="ellipse">
          <a:avLst/>
        </a:prstGeom>
        <a:solidFill>
          <a:schemeClr val="accent6">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tr-TR" sz="1900" b="1" kern="1200">
              <a:latin typeface="Comic Sans MS" pitchFamily="66" charset="0"/>
            </a:rPr>
            <a:t>Virüsler</a:t>
          </a:r>
        </a:p>
      </dsp:txBody>
      <dsp:txXfrm>
        <a:off x="1198262" y="3949828"/>
        <a:ext cx="1090220" cy="1090220"/>
      </dsp:txXfrm>
    </dsp:sp>
    <dsp:sp modelId="{ADD47724-EEAC-4C91-B0F2-C3EA62D0656F}">
      <dsp:nvSpPr>
        <dsp:cNvPr id="0" name=""/>
        <dsp:cNvSpPr/>
      </dsp:nvSpPr>
      <dsp:spPr>
        <a:xfrm>
          <a:off x="243745" y="1481253"/>
          <a:ext cx="1541804" cy="1541804"/>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tr-TR" sz="1900" b="1" kern="1200" err="1">
              <a:latin typeface="Comic Sans MS" pitchFamily="66" charset="0"/>
            </a:rPr>
            <a:t>Protozoa</a:t>
          </a:r>
          <a:endParaRPr lang="tr-TR" sz="1900" b="1" kern="1200">
            <a:latin typeface="Comic Sans MS" pitchFamily="66" charset="0"/>
          </a:endParaRPr>
        </a:p>
      </dsp:txBody>
      <dsp:txXfrm>
        <a:off x="469537" y="1707045"/>
        <a:ext cx="1090220" cy="1090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05742-7715-4418-9C51-679AB10F7BE3}">
      <dsp:nvSpPr>
        <dsp:cNvPr id="0" name=""/>
        <dsp:cNvSpPr/>
      </dsp:nvSpPr>
      <dsp:spPr>
        <a:xfrm>
          <a:off x="7253279" y="3721323"/>
          <a:ext cx="214320" cy="21431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5FA1A99-EF0D-46C7-844E-457A0C95B9BE}">
      <dsp:nvSpPr>
        <dsp:cNvPr id="0" name=""/>
        <dsp:cNvSpPr/>
      </dsp:nvSpPr>
      <dsp:spPr>
        <a:xfrm>
          <a:off x="6860484" y="3721323"/>
          <a:ext cx="214320" cy="21431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BF781E7-0C37-408D-B4BB-51DA6E163B84}">
      <dsp:nvSpPr>
        <dsp:cNvPr id="0" name=""/>
        <dsp:cNvSpPr/>
      </dsp:nvSpPr>
      <dsp:spPr>
        <a:xfrm>
          <a:off x="6467688" y="3721323"/>
          <a:ext cx="214320" cy="21431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5AECDE8-88CF-43B6-9D1E-AE94A1EE3BFB}">
      <dsp:nvSpPr>
        <dsp:cNvPr id="0" name=""/>
        <dsp:cNvSpPr/>
      </dsp:nvSpPr>
      <dsp:spPr>
        <a:xfrm>
          <a:off x="6075639" y="3721323"/>
          <a:ext cx="214320" cy="21431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50E664E-EB80-4FCE-8F8C-1B4C919CD7A6}">
      <dsp:nvSpPr>
        <dsp:cNvPr id="0" name=""/>
        <dsp:cNvSpPr/>
      </dsp:nvSpPr>
      <dsp:spPr>
        <a:xfrm>
          <a:off x="5682843" y="3721323"/>
          <a:ext cx="214320" cy="214316"/>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D6992E9-16B8-42EA-86E1-B67885A17791}">
      <dsp:nvSpPr>
        <dsp:cNvPr id="0" name=""/>
        <dsp:cNvSpPr/>
      </dsp:nvSpPr>
      <dsp:spPr>
        <a:xfrm>
          <a:off x="5075727" y="3614165"/>
          <a:ext cx="428640" cy="42898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D66FCD0-BEDA-4B42-B40E-360495736FF8}">
      <dsp:nvSpPr>
        <dsp:cNvPr id="0" name=""/>
        <dsp:cNvSpPr/>
      </dsp:nvSpPr>
      <dsp:spPr>
        <a:xfrm>
          <a:off x="6903796" y="3278590"/>
          <a:ext cx="214320" cy="21431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E91EFA6-6F71-45A1-A579-085CA49C3728}">
      <dsp:nvSpPr>
        <dsp:cNvPr id="0" name=""/>
        <dsp:cNvSpPr/>
      </dsp:nvSpPr>
      <dsp:spPr>
        <a:xfrm>
          <a:off x="6903796" y="4167229"/>
          <a:ext cx="214320" cy="21431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A84F40B-E9D3-42E8-A5F4-8CAC4662415E}">
      <dsp:nvSpPr>
        <dsp:cNvPr id="0" name=""/>
        <dsp:cNvSpPr/>
      </dsp:nvSpPr>
      <dsp:spPr>
        <a:xfrm>
          <a:off x="7094966" y="3471052"/>
          <a:ext cx="214320" cy="21431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9B9A7E3-AA98-4033-9679-1FB408DE8E43}">
      <dsp:nvSpPr>
        <dsp:cNvPr id="0" name=""/>
        <dsp:cNvSpPr/>
      </dsp:nvSpPr>
      <dsp:spPr>
        <a:xfrm>
          <a:off x="7107661" y="3975824"/>
          <a:ext cx="214320" cy="214316"/>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6F32E6F-21CB-406C-884F-54EA9E216AB8}">
      <dsp:nvSpPr>
        <dsp:cNvPr id="0" name=""/>
        <dsp:cNvSpPr/>
      </dsp:nvSpPr>
      <dsp:spPr>
        <a:xfrm>
          <a:off x="2727914" y="2743503"/>
          <a:ext cx="2170084" cy="217030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tr-TR" sz="2600" kern="1200" dirty="0">
              <a:latin typeface="Comic Sans MS" pitchFamily="66" charset="0"/>
            </a:rPr>
            <a:t>Biyolojik </a:t>
          </a:r>
        </a:p>
        <a:p>
          <a:pPr marL="0" lvl="0" indent="0" algn="ctr" defTabSz="1155700">
            <a:lnSpc>
              <a:spcPct val="90000"/>
            </a:lnSpc>
            <a:spcBef>
              <a:spcPct val="0"/>
            </a:spcBef>
            <a:spcAft>
              <a:spcPct val="35000"/>
            </a:spcAft>
            <a:buNone/>
          </a:pPr>
          <a:r>
            <a:rPr lang="tr-TR" sz="2600" kern="1200" dirty="0">
              <a:latin typeface="Comic Sans MS" pitchFamily="66" charset="0"/>
            </a:rPr>
            <a:t>Mücadele</a:t>
          </a:r>
        </a:p>
      </dsp:txBody>
      <dsp:txXfrm>
        <a:off x="3045715" y="3061337"/>
        <a:ext cx="1534482" cy="1534641"/>
      </dsp:txXfrm>
    </dsp:sp>
    <dsp:sp modelId="{B0C8CE65-B205-422F-B53E-D8B93DAF0B87}">
      <dsp:nvSpPr>
        <dsp:cNvPr id="0" name=""/>
        <dsp:cNvSpPr/>
      </dsp:nvSpPr>
      <dsp:spPr>
        <a:xfrm>
          <a:off x="2565867" y="2558091"/>
          <a:ext cx="428640" cy="42898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A8ED8A4-4A00-46A0-8D2C-F0ADD16625AC}">
      <dsp:nvSpPr>
        <dsp:cNvPr id="0" name=""/>
        <dsp:cNvSpPr/>
      </dsp:nvSpPr>
      <dsp:spPr>
        <a:xfrm>
          <a:off x="2291059" y="2331789"/>
          <a:ext cx="214320" cy="21431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DE76F1B-4CC8-49FC-A752-F88F8A592E30}">
      <dsp:nvSpPr>
        <dsp:cNvPr id="0" name=""/>
        <dsp:cNvSpPr/>
      </dsp:nvSpPr>
      <dsp:spPr>
        <a:xfrm>
          <a:off x="1833295" y="2331789"/>
          <a:ext cx="214320" cy="21431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548251F-C1DA-435B-B707-041FD5409B5F}">
      <dsp:nvSpPr>
        <dsp:cNvPr id="0" name=""/>
        <dsp:cNvSpPr/>
      </dsp:nvSpPr>
      <dsp:spPr>
        <a:xfrm>
          <a:off x="1375531" y="2331789"/>
          <a:ext cx="214320" cy="214316"/>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F11CA17-BFF6-4305-9622-5ADE4862F147}">
      <dsp:nvSpPr>
        <dsp:cNvPr id="0" name=""/>
        <dsp:cNvSpPr/>
      </dsp:nvSpPr>
      <dsp:spPr>
        <a:xfrm>
          <a:off x="917768" y="2331789"/>
          <a:ext cx="214320" cy="21431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A2A107F-1B3F-4A58-92E5-FBB2C777A216}">
      <dsp:nvSpPr>
        <dsp:cNvPr id="0" name=""/>
        <dsp:cNvSpPr/>
      </dsp:nvSpPr>
      <dsp:spPr>
        <a:xfrm>
          <a:off x="459257" y="2331789"/>
          <a:ext cx="214320" cy="21431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9EE1939-5A95-484D-B9F2-63F080D135AC}">
      <dsp:nvSpPr>
        <dsp:cNvPr id="0" name=""/>
        <dsp:cNvSpPr/>
      </dsp:nvSpPr>
      <dsp:spPr>
        <a:xfrm>
          <a:off x="1493" y="2331789"/>
          <a:ext cx="214320" cy="21431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6B10BB0-3836-4A82-BFFA-04C37A244D2D}">
      <dsp:nvSpPr>
        <dsp:cNvPr id="0" name=""/>
        <dsp:cNvSpPr/>
      </dsp:nvSpPr>
      <dsp:spPr>
        <a:xfrm>
          <a:off x="0" y="1704035"/>
          <a:ext cx="2512100" cy="551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977900">
            <a:lnSpc>
              <a:spcPct val="90000"/>
            </a:lnSpc>
            <a:spcBef>
              <a:spcPct val="0"/>
            </a:spcBef>
            <a:spcAft>
              <a:spcPct val="35000"/>
            </a:spcAft>
            <a:buNone/>
          </a:pPr>
          <a:r>
            <a:rPr lang="tr-TR" sz="2200" kern="1200" err="1">
              <a:latin typeface="Comic Sans MS" pitchFamily="66" charset="0"/>
            </a:rPr>
            <a:t>Predatörler</a:t>
          </a:r>
          <a:endParaRPr lang="tr-TR" sz="2200" kern="1200">
            <a:latin typeface="Comic Sans MS" pitchFamily="66" charset="0"/>
          </a:endParaRPr>
        </a:p>
      </dsp:txBody>
      <dsp:txXfrm>
        <a:off x="0" y="1704035"/>
        <a:ext cx="2512100" cy="551301"/>
      </dsp:txXfrm>
    </dsp:sp>
    <dsp:sp modelId="{299189E9-6BCD-4B04-8FE8-97C97D6B3165}">
      <dsp:nvSpPr>
        <dsp:cNvPr id="0" name=""/>
        <dsp:cNvSpPr/>
      </dsp:nvSpPr>
      <dsp:spPr>
        <a:xfrm>
          <a:off x="2120798" y="3614165"/>
          <a:ext cx="428640" cy="42898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283CBCA-B3CE-4F78-8D3E-A9225F7E7718}">
      <dsp:nvSpPr>
        <dsp:cNvPr id="0" name=""/>
        <dsp:cNvSpPr/>
      </dsp:nvSpPr>
      <dsp:spPr>
        <a:xfrm>
          <a:off x="1696638" y="3721323"/>
          <a:ext cx="214320" cy="21431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18E44B9-3D3A-4A77-AF4C-A4780339E6E7}">
      <dsp:nvSpPr>
        <dsp:cNvPr id="0" name=""/>
        <dsp:cNvSpPr/>
      </dsp:nvSpPr>
      <dsp:spPr>
        <a:xfrm>
          <a:off x="1273225" y="3721323"/>
          <a:ext cx="214320" cy="21431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9D2B3A9-A0D3-4965-AF80-106C29678586}">
      <dsp:nvSpPr>
        <dsp:cNvPr id="0" name=""/>
        <dsp:cNvSpPr/>
      </dsp:nvSpPr>
      <dsp:spPr>
        <a:xfrm>
          <a:off x="849066" y="3721323"/>
          <a:ext cx="214320" cy="21431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DF9B156-93A2-4E86-BB8B-453A8D546EE3}">
      <dsp:nvSpPr>
        <dsp:cNvPr id="0" name=""/>
        <dsp:cNvSpPr/>
      </dsp:nvSpPr>
      <dsp:spPr>
        <a:xfrm>
          <a:off x="425653" y="3721323"/>
          <a:ext cx="214320" cy="214316"/>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008444A-1EC1-4A90-9524-97AFB2A33333}">
      <dsp:nvSpPr>
        <dsp:cNvPr id="0" name=""/>
        <dsp:cNvSpPr/>
      </dsp:nvSpPr>
      <dsp:spPr>
        <a:xfrm>
          <a:off x="1493" y="3721323"/>
          <a:ext cx="214320" cy="21431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2286DD6-C52A-45E9-B74B-E0C8B8876C94}">
      <dsp:nvSpPr>
        <dsp:cNvPr id="0" name=""/>
        <dsp:cNvSpPr/>
      </dsp:nvSpPr>
      <dsp:spPr>
        <a:xfrm>
          <a:off x="0" y="3135496"/>
          <a:ext cx="1899757" cy="551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977900">
            <a:lnSpc>
              <a:spcPct val="90000"/>
            </a:lnSpc>
            <a:spcBef>
              <a:spcPct val="0"/>
            </a:spcBef>
            <a:spcAft>
              <a:spcPct val="35000"/>
            </a:spcAft>
            <a:buNone/>
          </a:pPr>
          <a:r>
            <a:rPr lang="tr-TR" sz="2200" kern="1200">
              <a:latin typeface="Comic Sans MS" pitchFamily="66" charset="0"/>
            </a:rPr>
            <a:t>Parazitler</a:t>
          </a:r>
        </a:p>
      </dsp:txBody>
      <dsp:txXfrm>
        <a:off x="0" y="3135496"/>
        <a:ext cx="1899757" cy="551301"/>
      </dsp:txXfrm>
    </dsp:sp>
    <dsp:sp modelId="{23362732-B512-4014-B973-9C58C4707168}">
      <dsp:nvSpPr>
        <dsp:cNvPr id="0" name=""/>
        <dsp:cNvSpPr/>
      </dsp:nvSpPr>
      <dsp:spPr>
        <a:xfrm>
          <a:off x="2565867" y="4652614"/>
          <a:ext cx="428640" cy="42898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CD56F04-E99A-4317-8CE8-BEE1FF59D7CC}">
      <dsp:nvSpPr>
        <dsp:cNvPr id="0" name=""/>
        <dsp:cNvSpPr/>
      </dsp:nvSpPr>
      <dsp:spPr>
        <a:xfrm>
          <a:off x="2291059" y="5089355"/>
          <a:ext cx="214320" cy="21431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28A871B-44EA-44E4-BE4E-74BEEBC22212}">
      <dsp:nvSpPr>
        <dsp:cNvPr id="0" name=""/>
        <dsp:cNvSpPr/>
      </dsp:nvSpPr>
      <dsp:spPr>
        <a:xfrm>
          <a:off x="1833295" y="5089355"/>
          <a:ext cx="214320" cy="214316"/>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6BD3DF0-3397-4293-BE20-412B475E5D8F}">
      <dsp:nvSpPr>
        <dsp:cNvPr id="0" name=""/>
        <dsp:cNvSpPr/>
      </dsp:nvSpPr>
      <dsp:spPr>
        <a:xfrm>
          <a:off x="1375531" y="5089355"/>
          <a:ext cx="214320" cy="21431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B57F884-82AB-4D8F-AE05-AD7FFA884021}">
      <dsp:nvSpPr>
        <dsp:cNvPr id="0" name=""/>
        <dsp:cNvSpPr/>
      </dsp:nvSpPr>
      <dsp:spPr>
        <a:xfrm>
          <a:off x="917768" y="5089355"/>
          <a:ext cx="214320" cy="21431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C16E5FD-4B3A-4AB9-98EE-59435A7EF928}">
      <dsp:nvSpPr>
        <dsp:cNvPr id="0" name=""/>
        <dsp:cNvSpPr/>
      </dsp:nvSpPr>
      <dsp:spPr>
        <a:xfrm>
          <a:off x="459257" y="5089355"/>
          <a:ext cx="214320" cy="21431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DE0FCAF-8399-44A5-B4F9-A1978EF73314}">
      <dsp:nvSpPr>
        <dsp:cNvPr id="0" name=""/>
        <dsp:cNvSpPr/>
      </dsp:nvSpPr>
      <dsp:spPr>
        <a:xfrm>
          <a:off x="1493" y="5089355"/>
          <a:ext cx="214320" cy="21431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0B4D6EC-AF63-4593-BDC4-226960F896B6}">
      <dsp:nvSpPr>
        <dsp:cNvPr id="0" name=""/>
        <dsp:cNvSpPr/>
      </dsp:nvSpPr>
      <dsp:spPr>
        <a:xfrm>
          <a:off x="0" y="4373343"/>
          <a:ext cx="2512100" cy="551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977900">
            <a:lnSpc>
              <a:spcPct val="90000"/>
            </a:lnSpc>
            <a:spcBef>
              <a:spcPct val="0"/>
            </a:spcBef>
            <a:spcAft>
              <a:spcPct val="35000"/>
            </a:spcAft>
            <a:buNone/>
          </a:pPr>
          <a:r>
            <a:rPr lang="tr-TR" sz="2200" kern="1200">
              <a:latin typeface="Comic Sans MS" pitchFamily="66" charset="0"/>
            </a:rPr>
            <a:t>Mikroorganizmalar</a:t>
          </a:r>
        </a:p>
      </dsp:txBody>
      <dsp:txXfrm>
        <a:off x="0" y="4373343"/>
        <a:ext cx="2512100" cy="5513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BBEC7-127D-41C7-A627-5E7CC25E6895}">
      <dsp:nvSpPr>
        <dsp:cNvPr id="0" name=""/>
        <dsp:cNvSpPr/>
      </dsp:nvSpPr>
      <dsp:spPr>
        <a:xfrm>
          <a:off x="-140439" y="691555"/>
          <a:ext cx="12573051" cy="7461844"/>
        </a:xfrm>
        <a:prstGeom prst="rect">
          <a:avLst/>
        </a:prstGeom>
        <a:gradFill rotWithShape="0">
          <a:gsLst>
            <a:gs pos="0">
              <a:schemeClr val="accent1">
                <a:tint val="50000"/>
                <a:hueOff val="0"/>
                <a:satOff val="0"/>
                <a:lumOff val="0"/>
                <a:alphaOff val="0"/>
                <a:shade val="51000"/>
                <a:satMod val="130000"/>
              </a:schemeClr>
            </a:gs>
            <a:gs pos="80000">
              <a:schemeClr val="accent1">
                <a:tint val="50000"/>
                <a:hueOff val="0"/>
                <a:satOff val="0"/>
                <a:lumOff val="0"/>
                <a:alphaOff val="0"/>
                <a:shade val="93000"/>
                <a:satMod val="130000"/>
              </a:schemeClr>
            </a:gs>
            <a:gs pos="100000">
              <a:schemeClr val="accent1">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C13374D0-E8CA-4AE0-833D-2B6A3592909D}">
      <dsp:nvSpPr>
        <dsp:cNvPr id="0" name=""/>
        <dsp:cNvSpPr/>
      </dsp:nvSpPr>
      <dsp:spPr>
        <a:xfrm>
          <a:off x="7546560" y="3062981"/>
          <a:ext cx="3897087" cy="1561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1244600">
            <a:lnSpc>
              <a:spcPct val="90000"/>
            </a:lnSpc>
            <a:spcBef>
              <a:spcPct val="0"/>
            </a:spcBef>
            <a:spcAft>
              <a:spcPct val="35000"/>
            </a:spcAft>
            <a:buNone/>
          </a:pPr>
          <a:r>
            <a:rPr lang="tr-TR" sz="2800" kern="1200" dirty="0">
              <a:latin typeface="Comic Sans MS" pitchFamily="66" charset="0"/>
            </a:rPr>
            <a:t>* Belli oranda nem ve belli sıcaklıklarda zararlıları kısa sürede öldürmekte.</a:t>
          </a:r>
        </a:p>
      </dsp:txBody>
      <dsp:txXfrm>
        <a:off x="7546560" y="3062981"/>
        <a:ext cx="3897087" cy="1561555"/>
      </dsp:txXfrm>
    </dsp:sp>
    <dsp:sp modelId="{43FE8972-B94B-490A-A0B3-52CC2771F9EF}">
      <dsp:nvSpPr>
        <dsp:cNvPr id="0" name=""/>
        <dsp:cNvSpPr/>
      </dsp:nvSpPr>
      <dsp:spPr>
        <a:xfrm>
          <a:off x="-28395" y="812629"/>
          <a:ext cx="7135416" cy="7340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1244600">
            <a:lnSpc>
              <a:spcPct val="90000"/>
            </a:lnSpc>
            <a:spcBef>
              <a:spcPct val="0"/>
            </a:spcBef>
            <a:spcAft>
              <a:spcPct val="35000"/>
            </a:spcAft>
            <a:buNone/>
          </a:pPr>
          <a:r>
            <a:rPr lang="tr-TR" sz="2800" kern="1200" dirty="0">
              <a:latin typeface="Comic Sans MS" pitchFamily="66" charset="0"/>
            </a:rPr>
            <a:t>*Uygun olmayan sıcaklık ve nem koşullarında kimyasalların hızlı parçalanması</a:t>
          </a:r>
        </a:p>
        <a:p>
          <a:pPr marL="0" lvl="0" indent="0" algn="ctr" defTabSz="1244600">
            <a:lnSpc>
              <a:spcPct val="90000"/>
            </a:lnSpc>
            <a:spcBef>
              <a:spcPct val="0"/>
            </a:spcBef>
            <a:spcAft>
              <a:spcPct val="35000"/>
            </a:spcAft>
            <a:buNone/>
          </a:pPr>
          <a:r>
            <a:rPr lang="tr-TR" sz="2800" kern="1200" dirty="0">
              <a:latin typeface="Comic Sans MS" pitchFamily="66" charset="0"/>
            </a:rPr>
            <a:t>*</a:t>
          </a:r>
          <a:r>
            <a:rPr lang="tr-TR" sz="2800" kern="1200" dirty="0" err="1">
              <a:latin typeface="Comic Sans MS" pitchFamily="66" charset="0"/>
            </a:rPr>
            <a:t>Fumigant</a:t>
          </a:r>
          <a:r>
            <a:rPr lang="tr-TR" sz="2800" kern="1200" dirty="0">
              <a:latin typeface="Comic Sans MS" pitchFamily="66" charset="0"/>
            </a:rPr>
            <a:t> aktivitesinin sıcaklığa bağlı olarak değişmesi</a:t>
          </a:r>
        </a:p>
        <a:p>
          <a:pPr marL="0" lvl="0" indent="0" algn="ctr" defTabSz="1244600">
            <a:lnSpc>
              <a:spcPct val="90000"/>
            </a:lnSpc>
            <a:spcBef>
              <a:spcPct val="0"/>
            </a:spcBef>
            <a:spcAft>
              <a:spcPct val="35000"/>
            </a:spcAft>
            <a:buNone/>
          </a:pPr>
          <a:r>
            <a:rPr lang="tr-TR" sz="2800" kern="1200" dirty="0">
              <a:latin typeface="Comic Sans MS" pitchFamily="66" charset="0"/>
            </a:rPr>
            <a:t>*Ürün tarafından </a:t>
          </a:r>
          <a:r>
            <a:rPr lang="tr-TR" sz="2800" kern="1200" dirty="0" err="1">
              <a:latin typeface="Comic Sans MS" pitchFamily="66" charset="0"/>
            </a:rPr>
            <a:t>fumigantın</a:t>
          </a:r>
          <a:r>
            <a:rPr lang="tr-TR" sz="2800" kern="1200" dirty="0">
              <a:latin typeface="Comic Sans MS" pitchFamily="66" charset="0"/>
            </a:rPr>
            <a:t> </a:t>
          </a:r>
          <a:r>
            <a:rPr lang="tr-TR" sz="2800" kern="1200" dirty="0" err="1">
              <a:latin typeface="Comic Sans MS" pitchFamily="66" charset="0"/>
            </a:rPr>
            <a:t>absorbe</a:t>
          </a:r>
          <a:r>
            <a:rPr lang="tr-TR" sz="2800" kern="1200" dirty="0">
              <a:latin typeface="Comic Sans MS" pitchFamily="66" charset="0"/>
            </a:rPr>
            <a:t> edilmesi</a:t>
          </a:r>
        </a:p>
        <a:p>
          <a:pPr marL="0" lvl="0" indent="0" algn="ctr" defTabSz="1244600">
            <a:lnSpc>
              <a:spcPct val="90000"/>
            </a:lnSpc>
            <a:spcBef>
              <a:spcPct val="0"/>
            </a:spcBef>
            <a:spcAft>
              <a:spcPct val="35000"/>
            </a:spcAft>
            <a:buNone/>
          </a:pPr>
          <a:r>
            <a:rPr lang="tr-TR" sz="2800" kern="1200" dirty="0">
              <a:latin typeface="Comic Sans MS" pitchFamily="66" charset="0"/>
            </a:rPr>
            <a:t>*Ününde kalıntı bırakması</a:t>
          </a:r>
        </a:p>
        <a:p>
          <a:pPr marL="0" lvl="0" indent="0" algn="ctr" defTabSz="1244600">
            <a:lnSpc>
              <a:spcPct val="90000"/>
            </a:lnSpc>
            <a:spcBef>
              <a:spcPct val="0"/>
            </a:spcBef>
            <a:spcAft>
              <a:spcPct val="35000"/>
            </a:spcAft>
            <a:buNone/>
          </a:pPr>
          <a:r>
            <a:rPr lang="tr-TR" sz="2800" kern="1200" dirty="0">
              <a:latin typeface="Comic Sans MS" pitchFamily="66" charset="0"/>
            </a:rPr>
            <a:t>*Yüksek konsantrasyonlarda zararlının ölmediği ve koruyucu narkoza girmesi</a:t>
          </a:r>
        </a:p>
      </dsp:txBody>
      <dsp:txXfrm>
        <a:off x="-28395" y="812629"/>
        <a:ext cx="7135416" cy="7340423"/>
      </dsp:txXfrm>
    </dsp:sp>
    <dsp:sp modelId="{D513F5E4-DE2D-4ECB-836C-86A476DE610C}">
      <dsp:nvSpPr>
        <dsp:cNvPr id="0" name=""/>
        <dsp:cNvSpPr/>
      </dsp:nvSpPr>
      <dsp:spPr>
        <a:xfrm>
          <a:off x="10324221" y="49670"/>
          <a:ext cx="2137410" cy="2137410"/>
        </a:xfrm>
        <a:prstGeom prst="plus">
          <a:avLst>
            <a:gd name="adj" fmla="val 328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4075EB7-1427-4628-8042-8626928B09C8}">
      <dsp:nvSpPr>
        <dsp:cNvPr id="0" name=""/>
        <dsp:cNvSpPr/>
      </dsp:nvSpPr>
      <dsp:spPr>
        <a:xfrm>
          <a:off x="37943" y="0"/>
          <a:ext cx="2011680" cy="68938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F6B2115-9894-4535-9587-0A843AEC81BD}">
      <dsp:nvSpPr>
        <dsp:cNvPr id="0" name=""/>
        <dsp:cNvSpPr/>
      </dsp:nvSpPr>
      <dsp:spPr>
        <a:xfrm>
          <a:off x="7619609" y="1100153"/>
          <a:ext cx="25146" cy="6306985"/>
        </a:xfrm>
        <a:prstGeom prst="line">
          <a:avLst/>
        </a:pr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Birleşen Metin"/>
  <dgm:desc val="Bir bütün halinde birleşen birden çok adımı veya parçayı göstermek için kullanın. Metin içeren tek bir 1. Düzey şekil ve en fazla beş 2. Düzey şekil ile sınırlıdır."/>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5BB4EB4B-7988-BC31-67F2-69B9EF066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13EBC97F-C399-11D0-B819-3466E8A8E2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D634DF-58EE-4797-8C37-783DA0BC934D}" type="datetimeFigureOut">
              <a:rPr lang="tr-TR" smtClean="0"/>
              <a:t>7.02.2024</a:t>
            </a:fld>
            <a:endParaRPr lang="tr-TR"/>
          </a:p>
        </p:txBody>
      </p:sp>
      <p:sp>
        <p:nvSpPr>
          <p:cNvPr id="4" name="Alt Bilgi Yer Tutucusu 3">
            <a:extLst>
              <a:ext uri="{FF2B5EF4-FFF2-40B4-BE49-F238E27FC236}">
                <a16:creationId xmlns:a16="http://schemas.microsoft.com/office/drawing/2014/main" id="{F4186A9C-A130-434D-4C53-3D7954E668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86A7DB5D-73D1-9A13-5F1E-845A87E9C3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D3E007-9500-4068-8476-C9815C7BF16A}" type="slidenum">
              <a:rPr lang="tr-TR" smtClean="0"/>
              <a:t>‹#›</a:t>
            </a:fld>
            <a:endParaRPr lang="tr-TR"/>
          </a:p>
        </p:txBody>
      </p:sp>
    </p:spTree>
    <p:extLst>
      <p:ext uri="{BB962C8B-B14F-4D97-AF65-F5344CB8AC3E}">
        <p14:creationId xmlns:p14="http://schemas.microsoft.com/office/powerpoint/2010/main" val="41345988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image" Target="../media/image9.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11.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 Id="rId22"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2">
            <a:extLst>
              <a:ext uri="{FF2B5EF4-FFF2-40B4-BE49-F238E27FC236}">
                <a16:creationId xmlns:a16="http://schemas.microsoft.com/office/drawing/2014/main" id="{E3A7D65C-468A-87D5-C3A7-5B5EB3D14A41}"/>
              </a:ext>
            </a:extLst>
          </p:cNvPr>
          <p:cNvSpPr/>
          <p:nvPr userDrawn="1"/>
        </p:nvSpPr>
        <p:spPr>
          <a:xfrm rot="5400000">
            <a:off x="1256553" y="307173"/>
            <a:ext cx="16262788" cy="20202221"/>
          </a:xfrm>
          <a:custGeom>
            <a:avLst/>
            <a:gdLst/>
            <a:ahLst/>
            <a:cxnLst/>
            <a:rect l="l" t="t" r="r" b="b"/>
            <a:pathLst>
              <a:path w="16262788" h="20202221">
                <a:moveTo>
                  <a:pt x="0" y="0"/>
                </a:moveTo>
                <a:lnTo>
                  <a:pt x="16262788" y="0"/>
                </a:lnTo>
                <a:lnTo>
                  <a:pt x="16262788" y="20202221"/>
                </a:lnTo>
                <a:lnTo>
                  <a:pt x="0" y="20202221"/>
                </a:lnTo>
                <a:lnTo>
                  <a:pt x="0" y="0"/>
                </a:lnTo>
                <a:close/>
              </a:path>
            </a:pathLst>
          </a:custGeom>
          <a:blipFill>
            <a:blip r:embed="rId13">
              <a:alphaModFix amt="40000"/>
              <a:extLst>
                <a:ext uri="{96DAC541-7B7A-43D3-8B79-37D633B846F1}">
                  <asvg:svgBlip xmlns:asvg="http://schemas.microsoft.com/office/drawing/2016/SVG/main" r:embed="rId14"/>
                </a:ext>
              </a:extLst>
            </a:blip>
            <a:stretch>
              <a:fillRect/>
            </a:stretch>
          </a:blipFill>
        </p:spPr>
        <p:txBody>
          <a:bodyPr/>
          <a:lstStyle/>
          <a:p>
            <a:endParaRPr lang="tr-TR" dirty="0"/>
          </a:p>
        </p:txBody>
      </p:sp>
      <p:sp>
        <p:nvSpPr>
          <p:cNvPr id="8" name="Freeform 3">
            <a:extLst>
              <a:ext uri="{FF2B5EF4-FFF2-40B4-BE49-F238E27FC236}">
                <a16:creationId xmlns:a16="http://schemas.microsoft.com/office/drawing/2014/main" id="{4B0D4784-4CA4-718C-5DE1-431F73A9295B}"/>
              </a:ext>
            </a:extLst>
          </p:cNvPr>
          <p:cNvSpPr/>
          <p:nvPr userDrawn="1"/>
        </p:nvSpPr>
        <p:spPr>
          <a:xfrm>
            <a:off x="-2695249" y="1536588"/>
            <a:ext cx="6873872" cy="162473"/>
          </a:xfrm>
          <a:custGeom>
            <a:avLst/>
            <a:gdLst/>
            <a:ahLst/>
            <a:cxnLst/>
            <a:rect l="l" t="t" r="r" b="b"/>
            <a:pathLst>
              <a:path w="6873872" h="162473">
                <a:moveTo>
                  <a:pt x="0" y="0"/>
                </a:moveTo>
                <a:lnTo>
                  <a:pt x="6873872" y="0"/>
                </a:lnTo>
                <a:lnTo>
                  <a:pt x="6873872" y="162474"/>
                </a:lnTo>
                <a:lnTo>
                  <a:pt x="0" y="1624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tr-TR"/>
          </a:p>
        </p:txBody>
      </p:sp>
      <p:sp>
        <p:nvSpPr>
          <p:cNvPr id="9" name="Freeform 4">
            <a:extLst>
              <a:ext uri="{FF2B5EF4-FFF2-40B4-BE49-F238E27FC236}">
                <a16:creationId xmlns:a16="http://schemas.microsoft.com/office/drawing/2014/main" id="{1A2CBD28-20D5-0C66-495A-50BED2DC0DEA}"/>
              </a:ext>
            </a:extLst>
          </p:cNvPr>
          <p:cNvSpPr/>
          <p:nvPr userDrawn="1"/>
        </p:nvSpPr>
        <p:spPr>
          <a:xfrm>
            <a:off x="8021648" y="242713"/>
            <a:ext cx="2244705" cy="1293875"/>
          </a:xfrm>
          <a:custGeom>
            <a:avLst/>
            <a:gdLst/>
            <a:ahLst/>
            <a:cxnLst/>
            <a:rect l="l" t="t" r="r" b="b"/>
            <a:pathLst>
              <a:path w="2244705" h="1293875">
                <a:moveTo>
                  <a:pt x="0" y="0"/>
                </a:moveTo>
                <a:lnTo>
                  <a:pt x="2244704" y="0"/>
                </a:lnTo>
                <a:lnTo>
                  <a:pt x="2244704" y="1293875"/>
                </a:lnTo>
                <a:lnTo>
                  <a:pt x="0" y="1293875"/>
                </a:lnTo>
                <a:lnTo>
                  <a:pt x="0" y="0"/>
                </a:lnTo>
                <a:close/>
              </a:path>
            </a:pathLst>
          </a:custGeom>
          <a:blipFill>
            <a:blip r:embed="rId17"/>
            <a:stretch>
              <a:fillRect/>
            </a:stretch>
          </a:blipFill>
        </p:spPr>
        <p:txBody>
          <a:bodyPr/>
          <a:lstStyle/>
          <a:p>
            <a:endParaRPr lang="tr-TR"/>
          </a:p>
        </p:txBody>
      </p:sp>
      <p:sp>
        <p:nvSpPr>
          <p:cNvPr id="10" name="TextBox 5">
            <a:extLst>
              <a:ext uri="{FF2B5EF4-FFF2-40B4-BE49-F238E27FC236}">
                <a16:creationId xmlns:a16="http://schemas.microsoft.com/office/drawing/2014/main" id="{C4C6365D-4CC1-61BD-9109-E63161B393F9}"/>
              </a:ext>
            </a:extLst>
          </p:cNvPr>
          <p:cNvSpPr txBox="1"/>
          <p:nvPr userDrawn="1"/>
        </p:nvSpPr>
        <p:spPr>
          <a:xfrm>
            <a:off x="261517" y="1009650"/>
            <a:ext cx="3632166" cy="300355"/>
          </a:xfrm>
          <a:prstGeom prst="rect">
            <a:avLst/>
          </a:prstGeom>
        </p:spPr>
        <p:txBody>
          <a:bodyPr lIns="0" tIns="0" rIns="0" bIns="0" rtlCol="0" anchor="t">
            <a:spAutoFit/>
          </a:bodyPr>
          <a:lstStyle/>
          <a:p>
            <a:pPr>
              <a:lnSpc>
                <a:spcPts val="2089"/>
              </a:lnSpc>
            </a:pPr>
            <a:r>
              <a:rPr lang="en-US" sz="1899" spc="75">
                <a:solidFill>
                  <a:srgbClr val="1FA8DF"/>
                </a:solidFill>
                <a:latin typeface="Kollektif Bold"/>
              </a:rPr>
              <a:t>NEET’LER PAZARA ERİŞİYOR</a:t>
            </a:r>
          </a:p>
        </p:txBody>
      </p:sp>
      <p:sp>
        <p:nvSpPr>
          <p:cNvPr id="11" name="Freeform 6">
            <a:extLst>
              <a:ext uri="{FF2B5EF4-FFF2-40B4-BE49-F238E27FC236}">
                <a16:creationId xmlns:a16="http://schemas.microsoft.com/office/drawing/2014/main" id="{342B1AC6-2327-BA6B-2F20-F0DBE421C5B6}"/>
              </a:ext>
            </a:extLst>
          </p:cNvPr>
          <p:cNvSpPr/>
          <p:nvPr userDrawn="1"/>
        </p:nvSpPr>
        <p:spPr>
          <a:xfrm>
            <a:off x="8573435" y="1617825"/>
            <a:ext cx="1141131" cy="362090"/>
          </a:xfrm>
          <a:custGeom>
            <a:avLst/>
            <a:gdLst/>
            <a:ahLst/>
            <a:cxnLst/>
            <a:rect l="l" t="t" r="r" b="b"/>
            <a:pathLst>
              <a:path w="1141131" h="362090">
                <a:moveTo>
                  <a:pt x="0" y="0"/>
                </a:moveTo>
                <a:lnTo>
                  <a:pt x="1141130" y="0"/>
                </a:lnTo>
                <a:lnTo>
                  <a:pt x="1141130" y="362089"/>
                </a:lnTo>
                <a:lnTo>
                  <a:pt x="0" y="362089"/>
                </a:lnTo>
                <a:lnTo>
                  <a:pt x="0" y="0"/>
                </a:lnTo>
                <a:close/>
              </a:path>
            </a:pathLst>
          </a:custGeom>
          <a:blipFill>
            <a:blip r:embed="rId18"/>
            <a:stretch>
              <a:fillRect/>
            </a:stretch>
          </a:blipFill>
        </p:spPr>
        <p:txBody>
          <a:bodyPr/>
          <a:lstStyle/>
          <a:p>
            <a:endParaRPr lang="tr-TR"/>
          </a:p>
        </p:txBody>
      </p:sp>
      <p:grpSp>
        <p:nvGrpSpPr>
          <p:cNvPr id="12" name="Group 7">
            <a:extLst>
              <a:ext uri="{FF2B5EF4-FFF2-40B4-BE49-F238E27FC236}">
                <a16:creationId xmlns:a16="http://schemas.microsoft.com/office/drawing/2014/main" id="{5043E216-BC65-23E2-1AC5-52F5CF7E2EA7}"/>
              </a:ext>
            </a:extLst>
          </p:cNvPr>
          <p:cNvGrpSpPr/>
          <p:nvPr userDrawn="1"/>
        </p:nvGrpSpPr>
        <p:grpSpPr>
          <a:xfrm>
            <a:off x="6277730" y="9033180"/>
            <a:ext cx="5732540" cy="450240"/>
            <a:chOff x="0" y="0"/>
            <a:chExt cx="7643386" cy="600321"/>
          </a:xfrm>
        </p:grpSpPr>
        <p:sp>
          <p:nvSpPr>
            <p:cNvPr id="13" name="Freeform 8">
              <a:extLst>
                <a:ext uri="{FF2B5EF4-FFF2-40B4-BE49-F238E27FC236}">
                  <a16:creationId xmlns:a16="http://schemas.microsoft.com/office/drawing/2014/main" id="{85F15963-BE1C-DD36-AE14-A6141309E594}"/>
                </a:ext>
              </a:extLst>
            </p:cNvPr>
            <p:cNvSpPr/>
            <p:nvPr/>
          </p:nvSpPr>
          <p:spPr>
            <a:xfrm>
              <a:off x="0" y="0"/>
              <a:ext cx="1628267" cy="600321"/>
            </a:xfrm>
            <a:custGeom>
              <a:avLst/>
              <a:gdLst/>
              <a:ahLst/>
              <a:cxnLst/>
              <a:rect l="l" t="t" r="r" b="b"/>
              <a:pathLst>
                <a:path w="1628267" h="600321">
                  <a:moveTo>
                    <a:pt x="0" y="0"/>
                  </a:moveTo>
                  <a:lnTo>
                    <a:pt x="1628267" y="0"/>
                  </a:lnTo>
                  <a:lnTo>
                    <a:pt x="1628267" y="600321"/>
                  </a:lnTo>
                  <a:lnTo>
                    <a:pt x="0" y="600321"/>
                  </a:lnTo>
                  <a:lnTo>
                    <a:pt x="0" y="0"/>
                  </a:lnTo>
                  <a:close/>
                </a:path>
              </a:pathLst>
            </a:custGeom>
            <a:blipFill>
              <a:blip r:embed="rId19"/>
              <a:stretch>
                <a:fillRect/>
              </a:stretch>
            </a:blipFill>
          </p:spPr>
          <p:txBody>
            <a:bodyPr/>
            <a:lstStyle/>
            <a:p>
              <a:endParaRPr lang="tr-TR"/>
            </a:p>
          </p:txBody>
        </p:sp>
        <p:sp>
          <p:nvSpPr>
            <p:cNvPr id="14" name="Freeform 9">
              <a:extLst>
                <a:ext uri="{FF2B5EF4-FFF2-40B4-BE49-F238E27FC236}">
                  <a16:creationId xmlns:a16="http://schemas.microsoft.com/office/drawing/2014/main" id="{BD8C90E0-273A-19B8-AD96-EF42FC7F88D0}"/>
                </a:ext>
              </a:extLst>
            </p:cNvPr>
            <p:cNvSpPr/>
            <p:nvPr/>
          </p:nvSpPr>
          <p:spPr>
            <a:xfrm>
              <a:off x="3483218" y="0"/>
              <a:ext cx="1161911" cy="600321"/>
            </a:xfrm>
            <a:custGeom>
              <a:avLst/>
              <a:gdLst/>
              <a:ahLst/>
              <a:cxnLst/>
              <a:rect l="l" t="t" r="r" b="b"/>
              <a:pathLst>
                <a:path w="1161911" h="600321">
                  <a:moveTo>
                    <a:pt x="0" y="0"/>
                  </a:moveTo>
                  <a:lnTo>
                    <a:pt x="1161910" y="0"/>
                  </a:lnTo>
                  <a:lnTo>
                    <a:pt x="1161910" y="600321"/>
                  </a:lnTo>
                  <a:lnTo>
                    <a:pt x="0" y="600321"/>
                  </a:lnTo>
                  <a:lnTo>
                    <a:pt x="0" y="0"/>
                  </a:lnTo>
                  <a:close/>
                </a:path>
              </a:pathLst>
            </a:custGeom>
            <a:blipFill>
              <a:blip r:embed="rId20"/>
              <a:stretch>
                <a:fillRect/>
              </a:stretch>
            </a:blipFill>
          </p:spPr>
          <p:txBody>
            <a:bodyPr/>
            <a:lstStyle/>
            <a:p>
              <a:endParaRPr lang="tr-TR"/>
            </a:p>
          </p:txBody>
        </p:sp>
        <p:sp>
          <p:nvSpPr>
            <p:cNvPr id="15" name="Freeform 10">
              <a:extLst>
                <a:ext uri="{FF2B5EF4-FFF2-40B4-BE49-F238E27FC236}">
                  <a16:creationId xmlns:a16="http://schemas.microsoft.com/office/drawing/2014/main" id="{844BFEC3-6DA7-DBF3-C484-FF97C36070E7}"/>
                </a:ext>
              </a:extLst>
            </p:cNvPr>
            <p:cNvSpPr/>
            <p:nvPr/>
          </p:nvSpPr>
          <p:spPr>
            <a:xfrm>
              <a:off x="6492772" y="0"/>
              <a:ext cx="1150614" cy="600321"/>
            </a:xfrm>
            <a:custGeom>
              <a:avLst/>
              <a:gdLst/>
              <a:ahLst/>
              <a:cxnLst/>
              <a:rect l="l" t="t" r="r" b="b"/>
              <a:pathLst>
                <a:path w="1150614" h="600321">
                  <a:moveTo>
                    <a:pt x="0" y="0"/>
                  </a:moveTo>
                  <a:lnTo>
                    <a:pt x="1150614" y="0"/>
                  </a:lnTo>
                  <a:lnTo>
                    <a:pt x="1150614" y="600321"/>
                  </a:lnTo>
                  <a:lnTo>
                    <a:pt x="0" y="600321"/>
                  </a:lnTo>
                  <a:lnTo>
                    <a:pt x="0" y="0"/>
                  </a:lnTo>
                  <a:close/>
                </a:path>
              </a:pathLst>
            </a:custGeom>
            <a:blipFill>
              <a:blip r:embed="rId21"/>
              <a:stretch>
                <a:fillRect/>
              </a:stretch>
            </a:blipFill>
          </p:spPr>
          <p:txBody>
            <a:bodyPr/>
            <a:lstStyle/>
            <a:p>
              <a:endParaRPr lang="tr-TR"/>
            </a:p>
          </p:txBody>
        </p:sp>
      </p:grpSp>
      <p:sp>
        <p:nvSpPr>
          <p:cNvPr id="16" name="Freeform 11">
            <a:extLst>
              <a:ext uri="{FF2B5EF4-FFF2-40B4-BE49-F238E27FC236}">
                <a16:creationId xmlns:a16="http://schemas.microsoft.com/office/drawing/2014/main" id="{5F73C5DA-5F10-558C-83C9-E0A73FE8BDDF}"/>
              </a:ext>
            </a:extLst>
          </p:cNvPr>
          <p:cNvSpPr/>
          <p:nvPr userDrawn="1"/>
        </p:nvSpPr>
        <p:spPr>
          <a:xfrm>
            <a:off x="8198868" y="9699998"/>
            <a:ext cx="171046" cy="219290"/>
          </a:xfrm>
          <a:custGeom>
            <a:avLst/>
            <a:gdLst/>
            <a:ahLst/>
            <a:cxnLst/>
            <a:rect l="l" t="t" r="r" b="b"/>
            <a:pathLst>
              <a:path w="171046" h="219290">
                <a:moveTo>
                  <a:pt x="0" y="0"/>
                </a:moveTo>
                <a:lnTo>
                  <a:pt x="171046" y="0"/>
                </a:lnTo>
                <a:lnTo>
                  <a:pt x="171046" y="219290"/>
                </a:lnTo>
                <a:lnTo>
                  <a:pt x="0" y="219290"/>
                </a:lnTo>
                <a:lnTo>
                  <a:pt x="0" y="0"/>
                </a:lnTo>
                <a:close/>
              </a:path>
            </a:pathLst>
          </a:custGeom>
          <a:blipFill>
            <a:blip r:embed="rId22"/>
            <a:stretch>
              <a:fillRect/>
            </a:stretch>
          </a:blipFill>
        </p:spPr>
        <p:txBody>
          <a:bodyPr/>
          <a:lstStyle/>
          <a:p>
            <a:endParaRPr lang="tr-TR"/>
          </a:p>
        </p:txBody>
      </p:sp>
      <p:sp>
        <p:nvSpPr>
          <p:cNvPr id="17" name="Freeform 12">
            <a:extLst>
              <a:ext uri="{FF2B5EF4-FFF2-40B4-BE49-F238E27FC236}">
                <a16:creationId xmlns:a16="http://schemas.microsoft.com/office/drawing/2014/main" id="{227E4C2A-DA31-78B0-B55F-42E0E760BA6E}"/>
              </a:ext>
            </a:extLst>
          </p:cNvPr>
          <p:cNvSpPr/>
          <p:nvPr userDrawn="1"/>
        </p:nvSpPr>
        <p:spPr>
          <a:xfrm>
            <a:off x="10233251" y="9699998"/>
            <a:ext cx="491130" cy="219290"/>
          </a:xfrm>
          <a:custGeom>
            <a:avLst/>
            <a:gdLst/>
            <a:ahLst/>
            <a:cxnLst/>
            <a:rect l="l" t="t" r="r" b="b"/>
            <a:pathLst>
              <a:path w="491130" h="219290">
                <a:moveTo>
                  <a:pt x="0" y="0"/>
                </a:moveTo>
                <a:lnTo>
                  <a:pt x="491130" y="0"/>
                </a:lnTo>
                <a:lnTo>
                  <a:pt x="491130" y="219290"/>
                </a:lnTo>
                <a:lnTo>
                  <a:pt x="0" y="219290"/>
                </a:lnTo>
                <a:lnTo>
                  <a:pt x="0" y="0"/>
                </a:lnTo>
                <a:close/>
              </a:path>
            </a:pathLst>
          </a:custGeom>
          <a:blipFill>
            <a:blip r:embed="rId23"/>
            <a:stretch>
              <a:fillRect/>
            </a:stretch>
          </a:blipFill>
        </p:spPr>
        <p:txBody>
          <a:bodyPr/>
          <a:lstStyle/>
          <a:p>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sv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7.tmp"/><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tmp"/><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7.xml"/><Relationship Id="rId6" Type="http://schemas.openxmlformats.org/officeDocument/2006/relationships/image" Target="../media/image45.tmp"/><Relationship Id="rId5" Type="http://schemas.openxmlformats.org/officeDocument/2006/relationships/image" Target="../media/image44.tmp"/><Relationship Id="rId4" Type="http://schemas.openxmlformats.org/officeDocument/2006/relationships/image" Target="../media/image43.tmp"/></Relationships>
</file>

<file path=ppt/slides/_rels/slide22.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6.tmp"/><Relationship Id="rId13" Type="http://schemas.openxmlformats.org/officeDocument/2006/relationships/image" Target="../media/image61.tmp"/><Relationship Id="rId3" Type="http://schemas.openxmlformats.org/officeDocument/2006/relationships/image" Target="../media/image51.tmp"/><Relationship Id="rId7" Type="http://schemas.openxmlformats.org/officeDocument/2006/relationships/image" Target="../media/image55.tmp"/><Relationship Id="rId12" Type="http://schemas.openxmlformats.org/officeDocument/2006/relationships/image" Target="../media/image60.tmp"/><Relationship Id="rId2" Type="http://schemas.openxmlformats.org/officeDocument/2006/relationships/image" Target="../media/image50.tmp"/><Relationship Id="rId1" Type="http://schemas.openxmlformats.org/officeDocument/2006/relationships/slideLayout" Target="../slideLayouts/slideLayout7.xml"/><Relationship Id="rId6" Type="http://schemas.openxmlformats.org/officeDocument/2006/relationships/image" Target="../media/image54.tmp"/><Relationship Id="rId11" Type="http://schemas.openxmlformats.org/officeDocument/2006/relationships/image" Target="../media/image59.tmp"/><Relationship Id="rId5" Type="http://schemas.openxmlformats.org/officeDocument/2006/relationships/image" Target="../media/image53.tmp"/><Relationship Id="rId10" Type="http://schemas.openxmlformats.org/officeDocument/2006/relationships/image" Target="../media/image58.tmp"/><Relationship Id="rId4" Type="http://schemas.openxmlformats.org/officeDocument/2006/relationships/image" Target="../media/image52.tmp"/><Relationship Id="rId9" Type="http://schemas.openxmlformats.org/officeDocument/2006/relationships/image" Target="../media/image57.tmp"/><Relationship Id="rId14" Type="http://schemas.openxmlformats.org/officeDocument/2006/relationships/image" Target="../media/image62.tmp"/></Relationships>
</file>

<file path=ppt/slides/_rels/slide24.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image" Target="../media/image74.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image" Target="../media/image76.tmp"/><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tmp"/></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82.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84.jpe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8.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7.tmp"/><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8" Type="http://schemas.openxmlformats.org/officeDocument/2006/relationships/image" Target="../media/image95.tmp"/><Relationship Id="rId3" Type="http://schemas.openxmlformats.org/officeDocument/2006/relationships/image" Target="../media/image90.tmp"/><Relationship Id="rId7" Type="http://schemas.openxmlformats.org/officeDocument/2006/relationships/image" Target="../media/image94.tmp"/><Relationship Id="rId2" Type="http://schemas.openxmlformats.org/officeDocument/2006/relationships/image" Target="../media/image89.tmp"/><Relationship Id="rId1" Type="http://schemas.openxmlformats.org/officeDocument/2006/relationships/slideLayout" Target="../slideLayouts/slideLayout7.xml"/><Relationship Id="rId6" Type="http://schemas.openxmlformats.org/officeDocument/2006/relationships/image" Target="../media/image93.tmp"/><Relationship Id="rId5" Type="http://schemas.openxmlformats.org/officeDocument/2006/relationships/image" Target="../media/image92.tmp"/><Relationship Id="rId10" Type="http://schemas.openxmlformats.org/officeDocument/2006/relationships/image" Target="../media/image97.tmp"/><Relationship Id="rId4" Type="http://schemas.openxmlformats.org/officeDocument/2006/relationships/image" Target="../media/image91.jpeg"/><Relationship Id="rId9" Type="http://schemas.openxmlformats.org/officeDocument/2006/relationships/image" Target="../media/image96.tmp"/></Relationships>
</file>

<file path=ppt/slides/_rels/slide35.xml.rels><?xml version="1.0" encoding="UTF-8" standalone="yes"?>
<Relationships xmlns="http://schemas.openxmlformats.org/package/2006/relationships"><Relationship Id="rId8" Type="http://schemas.openxmlformats.org/officeDocument/2006/relationships/image" Target="../media/image95.tmp"/><Relationship Id="rId3" Type="http://schemas.openxmlformats.org/officeDocument/2006/relationships/image" Target="../media/image90.tmp"/><Relationship Id="rId7" Type="http://schemas.openxmlformats.org/officeDocument/2006/relationships/image" Target="../media/image94.tmp"/><Relationship Id="rId2" Type="http://schemas.openxmlformats.org/officeDocument/2006/relationships/image" Target="../media/image89.tmp"/><Relationship Id="rId1" Type="http://schemas.openxmlformats.org/officeDocument/2006/relationships/slideLayout" Target="../slideLayouts/slideLayout7.xml"/><Relationship Id="rId6" Type="http://schemas.openxmlformats.org/officeDocument/2006/relationships/image" Target="../media/image93.tmp"/><Relationship Id="rId5" Type="http://schemas.openxmlformats.org/officeDocument/2006/relationships/image" Target="../media/image92.tmp"/><Relationship Id="rId10" Type="http://schemas.openxmlformats.org/officeDocument/2006/relationships/image" Target="../media/image97.tmp"/><Relationship Id="rId4" Type="http://schemas.openxmlformats.org/officeDocument/2006/relationships/image" Target="../media/image91.jpeg"/><Relationship Id="rId9" Type="http://schemas.openxmlformats.org/officeDocument/2006/relationships/image" Target="../media/image96.tmp"/></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0.tmp"/><Relationship Id="rId7" Type="http://schemas.openxmlformats.org/officeDocument/2006/relationships/image" Target="../media/image104.tmp"/><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tmp"/><Relationship Id="rId5" Type="http://schemas.openxmlformats.org/officeDocument/2006/relationships/image" Target="../media/image102.tmp"/><Relationship Id="rId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7.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9.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0.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1.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15.tmp"/><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6.tmp"/><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7.tmp"/><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8.tmp"/><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1.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2.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7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7.xml"/><Relationship Id="rId1" Type="http://schemas.openxmlformats.org/officeDocument/2006/relationships/video" Target="https://www.youtube.com/embed/Zh1hMg3QY5k?feature=oembed"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7.xml"/><Relationship Id="rId1" Type="http://schemas.openxmlformats.org/officeDocument/2006/relationships/video" Target="https://www.youtube.com/embed/Z3qQbXYf65E?feature=oembed"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1.jpeg"/><Relationship Id="rId3" Type="http://schemas.openxmlformats.org/officeDocument/2006/relationships/image" Target="../media/image4.svg"/><Relationship Id="rId7" Type="http://schemas.openxmlformats.org/officeDocument/2006/relationships/image" Target="../media/image10.png"/><Relationship Id="rId12" Type="http://schemas.openxmlformats.org/officeDocument/2006/relationships/image" Target="../media/image6.png"/><Relationship Id="rId17" Type="http://schemas.openxmlformats.org/officeDocument/2006/relationships/image" Target="../media/image135.png"/><Relationship Id="rId2" Type="http://schemas.openxmlformats.org/officeDocument/2006/relationships/image" Target="../media/image3.png"/><Relationship Id="rId16"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5" Type="http://schemas.openxmlformats.org/officeDocument/2006/relationships/image" Target="../media/image133.jpeg"/><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 Id="rId14" Type="http://schemas.openxmlformats.org/officeDocument/2006/relationships/image" Target="../media/image1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8092" y="7365586"/>
            <a:ext cx="12832964" cy="303325"/>
          </a:xfrm>
          <a:custGeom>
            <a:avLst/>
            <a:gdLst/>
            <a:ahLst/>
            <a:cxnLst/>
            <a:rect l="l" t="t" r="r" b="b"/>
            <a:pathLst>
              <a:path w="12832964" h="303325">
                <a:moveTo>
                  <a:pt x="0" y="0"/>
                </a:moveTo>
                <a:lnTo>
                  <a:pt x="12832964" y="0"/>
                </a:lnTo>
                <a:lnTo>
                  <a:pt x="12832964" y="303325"/>
                </a:lnTo>
                <a:lnTo>
                  <a:pt x="0" y="3033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2695249" y="1536588"/>
            <a:ext cx="6873872" cy="162473"/>
          </a:xfrm>
          <a:custGeom>
            <a:avLst/>
            <a:gdLst/>
            <a:ahLst/>
            <a:cxnLst/>
            <a:rect l="l" t="t" r="r" b="b"/>
            <a:pathLst>
              <a:path w="6873872" h="162473">
                <a:moveTo>
                  <a:pt x="0" y="0"/>
                </a:moveTo>
                <a:lnTo>
                  <a:pt x="6873872" y="0"/>
                </a:lnTo>
                <a:lnTo>
                  <a:pt x="6873872" y="162474"/>
                </a:lnTo>
                <a:lnTo>
                  <a:pt x="0" y="1624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4" name="Freeform 4"/>
          <p:cNvSpPr/>
          <p:nvPr/>
        </p:nvSpPr>
        <p:spPr>
          <a:xfrm>
            <a:off x="8021648" y="242713"/>
            <a:ext cx="2244705" cy="1293875"/>
          </a:xfrm>
          <a:custGeom>
            <a:avLst/>
            <a:gdLst/>
            <a:ahLst/>
            <a:cxnLst/>
            <a:rect l="l" t="t" r="r" b="b"/>
            <a:pathLst>
              <a:path w="2244705" h="1293875">
                <a:moveTo>
                  <a:pt x="0" y="0"/>
                </a:moveTo>
                <a:lnTo>
                  <a:pt x="2244704" y="0"/>
                </a:lnTo>
                <a:lnTo>
                  <a:pt x="2244704" y="1293875"/>
                </a:lnTo>
                <a:lnTo>
                  <a:pt x="0" y="1293875"/>
                </a:lnTo>
                <a:lnTo>
                  <a:pt x="0" y="0"/>
                </a:lnTo>
                <a:close/>
              </a:path>
            </a:pathLst>
          </a:custGeom>
          <a:blipFill>
            <a:blip r:embed="rId4"/>
            <a:stretch>
              <a:fillRect/>
            </a:stretch>
          </a:blipFill>
        </p:spPr>
        <p:txBody>
          <a:bodyPr/>
          <a:lstStyle/>
          <a:p>
            <a:endParaRPr lang="tr-TR"/>
          </a:p>
        </p:txBody>
      </p:sp>
      <p:sp>
        <p:nvSpPr>
          <p:cNvPr id="9" name="Freeform 9"/>
          <p:cNvSpPr/>
          <p:nvPr/>
        </p:nvSpPr>
        <p:spPr>
          <a:xfrm>
            <a:off x="8198868" y="9699998"/>
            <a:ext cx="171046" cy="219290"/>
          </a:xfrm>
          <a:custGeom>
            <a:avLst/>
            <a:gdLst/>
            <a:ahLst/>
            <a:cxnLst/>
            <a:rect l="l" t="t" r="r" b="b"/>
            <a:pathLst>
              <a:path w="171046" h="219290">
                <a:moveTo>
                  <a:pt x="0" y="0"/>
                </a:moveTo>
                <a:lnTo>
                  <a:pt x="171046" y="0"/>
                </a:lnTo>
                <a:lnTo>
                  <a:pt x="171046" y="219290"/>
                </a:lnTo>
                <a:lnTo>
                  <a:pt x="0" y="219290"/>
                </a:lnTo>
                <a:lnTo>
                  <a:pt x="0" y="0"/>
                </a:lnTo>
                <a:close/>
              </a:path>
            </a:pathLst>
          </a:custGeom>
          <a:blipFill>
            <a:blip r:embed="rId5"/>
            <a:stretch>
              <a:fillRect/>
            </a:stretch>
          </a:blipFill>
        </p:spPr>
        <p:txBody>
          <a:bodyPr/>
          <a:lstStyle/>
          <a:p>
            <a:endParaRPr lang="tr-TR"/>
          </a:p>
        </p:txBody>
      </p:sp>
      <p:sp>
        <p:nvSpPr>
          <p:cNvPr id="10" name="Freeform 10"/>
          <p:cNvSpPr/>
          <p:nvPr/>
        </p:nvSpPr>
        <p:spPr>
          <a:xfrm>
            <a:off x="10233251" y="9699998"/>
            <a:ext cx="491130" cy="219290"/>
          </a:xfrm>
          <a:custGeom>
            <a:avLst/>
            <a:gdLst/>
            <a:ahLst/>
            <a:cxnLst/>
            <a:rect l="l" t="t" r="r" b="b"/>
            <a:pathLst>
              <a:path w="491130" h="219290">
                <a:moveTo>
                  <a:pt x="0" y="0"/>
                </a:moveTo>
                <a:lnTo>
                  <a:pt x="491130" y="0"/>
                </a:lnTo>
                <a:lnTo>
                  <a:pt x="491130" y="219290"/>
                </a:lnTo>
                <a:lnTo>
                  <a:pt x="0" y="219290"/>
                </a:lnTo>
                <a:lnTo>
                  <a:pt x="0" y="0"/>
                </a:lnTo>
                <a:close/>
              </a:path>
            </a:pathLst>
          </a:custGeom>
          <a:blipFill>
            <a:blip r:embed="rId6"/>
            <a:stretch>
              <a:fillRect/>
            </a:stretch>
          </a:blipFill>
        </p:spPr>
        <p:txBody>
          <a:bodyPr/>
          <a:lstStyle/>
          <a:p>
            <a:endParaRPr lang="tr-TR"/>
          </a:p>
        </p:txBody>
      </p:sp>
      <p:sp>
        <p:nvSpPr>
          <p:cNvPr id="11" name="TextBox 11"/>
          <p:cNvSpPr txBox="1"/>
          <p:nvPr/>
        </p:nvSpPr>
        <p:spPr>
          <a:xfrm>
            <a:off x="1028700" y="3950176"/>
            <a:ext cx="9657581" cy="851980"/>
          </a:xfrm>
          <a:prstGeom prst="rect">
            <a:avLst/>
          </a:prstGeom>
        </p:spPr>
        <p:txBody>
          <a:bodyPr lIns="0" tIns="0" rIns="0" bIns="0" rtlCol="0" anchor="t">
            <a:spAutoFit/>
          </a:bodyPr>
          <a:lstStyle/>
          <a:p>
            <a:pPr>
              <a:lnSpc>
                <a:spcPts val="5809"/>
              </a:lnSpc>
            </a:pPr>
            <a:r>
              <a:rPr lang="en-US" sz="5280" spc="2624" dirty="0">
                <a:solidFill>
                  <a:srgbClr val="1FA8DF"/>
                </a:solidFill>
                <a:latin typeface="Kollektif Bold"/>
              </a:rPr>
              <a:t>NEET’LER </a:t>
            </a:r>
          </a:p>
        </p:txBody>
      </p:sp>
      <p:sp>
        <p:nvSpPr>
          <p:cNvPr id="12" name="TextBox 12"/>
          <p:cNvSpPr txBox="1"/>
          <p:nvPr/>
        </p:nvSpPr>
        <p:spPr>
          <a:xfrm>
            <a:off x="960447" y="4778713"/>
            <a:ext cx="13695775" cy="1148649"/>
          </a:xfrm>
          <a:prstGeom prst="rect">
            <a:avLst/>
          </a:prstGeom>
        </p:spPr>
        <p:txBody>
          <a:bodyPr lIns="0" tIns="0" rIns="0" bIns="0" rtlCol="0" anchor="t">
            <a:spAutoFit/>
          </a:bodyPr>
          <a:lstStyle/>
          <a:p>
            <a:pPr>
              <a:lnSpc>
                <a:spcPts val="8739"/>
              </a:lnSpc>
            </a:pPr>
            <a:r>
              <a:rPr lang="en-US" sz="7944" spc="850" dirty="0">
                <a:solidFill>
                  <a:srgbClr val="1FA8DF"/>
                </a:solidFill>
                <a:latin typeface="Public Sans Bold"/>
              </a:rPr>
              <a:t>PAZARA ER</a:t>
            </a:r>
            <a:r>
              <a:rPr lang="tr-TR" sz="7944" spc="850" dirty="0">
                <a:solidFill>
                  <a:srgbClr val="1FA8DF"/>
                </a:solidFill>
                <a:latin typeface="Public Sans Bold"/>
              </a:rPr>
              <a:t>İ</a:t>
            </a:r>
            <a:r>
              <a:rPr lang="en-US" sz="7944" spc="850" dirty="0">
                <a:solidFill>
                  <a:srgbClr val="1FA8DF"/>
                </a:solidFill>
                <a:latin typeface="Public Sans Bold"/>
              </a:rPr>
              <a:t>Ş</a:t>
            </a:r>
            <a:r>
              <a:rPr lang="tr-TR" sz="7944" spc="850" dirty="0">
                <a:solidFill>
                  <a:srgbClr val="1FA8DF"/>
                </a:solidFill>
                <a:latin typeface="Public Sans Bold"/>
              </a:rPr>
              <a:t>İ</a:t>
            </a:r>
            <a:r>
              <a:rPr lang="en-US" sz="7944" spc="850" dirty="0">
                <a:solidFill>
                  <a:srgbClr val="1FA8DF"/>
                </a:solidFill>
                <a:latin typeface="Public Sans Bold"/>
              </a:rPr>
              <a:t>YOR</a:t>
            </a:r>
          </a:p>
        </p:txBody>
      </p:sp>
      <p:sp>
        <p:nvSpPr>
          <p:cNvPr id="13" name="TextBox 13"/>
          <p:cNvSpPr txBox="1"/>
          <p:nvPr/>
        </p:nvSpPr>
        <p:spPr>
          <a:xfrm>
            <a:off x="1066800" y="6134100"/>
            <a:ext cx="7704244" cy="1115690"/>
          </a:xfrm>
          <a:prstGeom prst="rect">
            <a:avLst/>
          </a:prstGeom>
        </p:spPr>
        <p:txBody>
          <a:bodyPr wrap="square" lIns="0" tIns="0" rIns="0" bIns="0" rtlCol="0" anchor="t">
            <a:spAutoFit/>
          </a:bodyPr>
          <a:lstStyle/>
          <a:p>
            <a:pPr>
              <a:lnSpc>
                <a:spcPts val="2882"/>
              </a:lnSpc>
            </a:pPr>
            <a:r>
              <a:rPr lang="tr-TR" sz="2620" spc="372" dirty="0">
                <a:latin typeface="Kollektif Bold"/>
              </a:rPr>
              <a:t>02.02.2024</a:t>
            </a:r>
          </a:p>
          <a:p>
            <a:pPr>
              <a:lnSpc>
                <a:spcPts val="2882"/>
              </a:lnSpc>
            </a:pPr>
            <a:r>
              <a:rPr lang="tr-TR" sz="2620" spc="372" dirty="0">
                <a:latin typeface="Kollektif Bold"/>
              </a:rPr>
              <a:t>Öğr. Gör. İslam YILDIZ</a:t>
            </a:r>
          </a:p>
          <a:p>
            <a:pPr>
              <a:lnSpc>
                <a:spcPts val="2882"/>
              </a:lnSpc>
            </a:pPr>
            <a:r>
              <a:rPr lang="tr-TR" sz="2620" spc="372" dirty="0">
                <a:latin typeface="Kollektif Bold"/>
              </a:rPr>
              <a:t>Organik Üretim</a:t>
            </a:r>
            <a:endParaRPr lang="en-US" sz="2620" spc="372" dirty="0">
              <a:latin typeface="Kollektif Bold"/>
            </a:endParaRPr>
          </a:p>
        </p:txBody>
      </p:sp>
      <p:sp>
        <p:nvSpPr>
          <p:cNvPr id="14" name="TextBox 14"/>
          <p:cNvSpPr txBox="1"/>
          <p:nvPr/>
        </p:nvSpPr>
        <p:spPr>
          <a:xfrm>
            <a:off x="261517" y="1009650"/>
            <a:ext cx="3632166" cy="300355"/>
          </a:xfrm>
          <a:prstGeom prst="rect">
            <a:avLst/>
          </a:prstGeom>
        </p:spPr>
        <p:txBody>
          <a:bodyPr lIns="0" tIns="0" rIns="0" bIns="0" rtlCol="0" anchor="t">
            <a:spAutoFit/>
          </a:bodyPr>
          <a:lstStyle/>
          <a:p>
            <a:pPr>
              <a:lnSpc>
                <a:spcPts val="2089"/>
              </a:lnSpc>
            </a:pPr>
            <a:r>
              <a:rPr lang="en-US" sz="1899" spc="75">
                <a:solidFill>
                  <a:srgbClr val="1FA8DF"/>
                </a:solidFill>
                <a:latin typeface="Kollektif Bold"/>
              </a:rPr>
              <a:t>NEET’LER PAZARA ERİŞİYOR</a:t>
            </a:r>
          </a:p>
        </p:txBody>
      </p:sp>
      <p:sp>
        <p:nvSpPr>
          <p:cNvPr id="15" name="Freeform 15"/>
          <p:cNvSpPr/>
          <p:nvPr/>
        </p:nvSpPr>
        <p:spPr>
          <a:xfrm>
            <a:off x="13467595" y="-248630"/>
            <a:ext cx="8681329" cy="10784260"/>
          </a:xfrm>
          <a:custGeom>
            <a:avLst/>
            <a:gdLst/>
            <a:ahLst/>
            <a:cxnLst/>
            <a:rect l="l" t="t" r="r" b="b"/>
            <a:pathLst>
              <a:path w="8681329" h="10784260">
                <a:moveTo>
                  <a:pt x="0" y="0"/>
                </a:moveTo>
                <a:lnTo>
                  <a:pt x="8681329" y="0"/>
                </a:lnTo>
                <a:lnTo>
                  <a:pt x="8681329" y="10784260"/>
                </a:lnTo>
                <a:lnTo>
                  <a:pt x="0" y="10784260"/>
                </a:lnTo>
                <a:lnTo>
                  <a:pt x="0" y="0"/>
                </a:lnTo>
                <a:close/>
              </a:path>
            </a:pathLst>
          </a:custGeom>
          <a:blipFill>
            <a:blip r:embed="rId7">
              <a:alphaModFix amt="40000"/>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6" name="TextBox 16"/>
          <p:cNvSpPr txBox="1"/>
          <p:nvPr/>
        </p:nvSpPr>
        <p:spPr>
          <a:xfrm>
            <a:off x="1028700" y="7926086"/>
            <a:ext cx="6623538" cy="403225"/>
          </a:xfrm>
          <a:prstGeom prst="rect">
            <a:avLst/>
          </a:prstGeom>
        </p:spPr>
        <p:txBody>
          <a:bodyPr lIns="0" tIns="0" rIns="0" bIns="0" rtlCol="0" anchor="t">
            <a:spAutoFit/>
          </a:bodyPr>
          <a:lstStyle/>
          <a:p>
            <a:pPr>
              <a:lnSpc>
                <a:spcPts val="2750"/>
              </a:lnSpc>
            </a:pPr>
            <a:r>
              <a:rPr lang="en-US" sz="2500" spc="212" dirty="0">
                <a:solidFill>
                  <a:srgbClr val="1FA8DF"/>
                </a:solidFill>
                <a:latin typeface="Kollektif Bold"/>
              </a:rPr>
              <a:t>www.neet2market.com</a:t>
            </a:r>
          </a:p>
        </p:txBody>
      </p:sp>
      <p:sp>
        <p:nvSpPr>
          <p:cNvPr id="17" name="Freeform 17"/>
          <p:cNvSpPr/>
          <p:nvPr/>
        </p:nvSpPr>
        <p:spPr>
          <a:xfrm>
            <a:off x="8573435" y="1617825"/>
            <a:ext cx="1141131" cy="362090"/>
          </a:xfrm>
          <a:custGeom>
            <a:avLst/>
            <a:gdLst/>
            <a:ahLst/>
            <a:cxnLst/>
            <a:rect l="l" t="t" r="r" b="b"/>
            <a:pathLst>
              <a:path w="1141131" h="362090">
                <a:moveTo>
                  <a:pt x="0" y="0"/>
                </a:moveTo>
                <a:lnTo>
                  <a:pt x="1141130" y="0"/>
                </a:lnTo>
                <a:lnTo>
                  <a:pt x="1141130" y="362089"/>
                </a:lnTo>
                <a:lnTo>
                  <a:pt x="0" y="362089"/>
                </a:lnTo>
                <a:lnTo>
                  <a:pt x="0" y="0"/>
                </a:lnTo>
                <a:close/>
              </a:path>
            </a:pathLst>
          </a:custGeom>
          <a:blipFill>
            <a:blip r:embed="rId9"/>
            <a:stretch>
              <a:fillRect/>
            </a:stretch>
          </a:blipFill>
        </p:spPr>
        <p:txBody>
          <a:bodyPr/>
          <a:lstStyle/>
          <a:p>
            <a:endParaRPr lang="tr-T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i="0" dirty="0">
                <a:effectLst/>
                <a:latin typeface="Roboto" panose="02000000000000000000" pitchFamily="2" charset="0"/>
              </a:rPr>
              <a:t>Organik Tarımın Mevzuatları-Türkiye</a:t>
            </a:r>
            <a:endParaRPr lang="tr-TR" sz="3600" b="1" dirty="0"/>
          </a:p>
        </p:txBody>
      </p:sp>
      <p:sp>
        <p:nvSpPr>
          <p:cNvPr id="6" name="Metin kutusu 5">
            <a:extLst>
              <a:ext uri="{FF2B5EF4-FFF2-40B4-BE49-F238E27FC236}">
                <a16:creationId xmlns:a16="http://schemas.microsoft.com/office/drawing/2014/main" id="{9173538D-4DB8-08D3-8AF1-E8BBD9AE4FB1}"/>
              </a:ext>
            </a:extLst>
          </p:cNvPr>
          <p:cNvSpPr txBox="1"/>
          <p:nvPr/>
        </p:nvSpPr>
        <p:spPr>
          <a:xfrm>
            <a:off x="152400" y="3314700"/>
            <a:ext cx="17983200" cy="4448013"/>
          </a:xfrm>
          <a:prstGeom prst="rect">
            <a:avLst/>
          </a:prstGeom>
          <a:noFill/>
        </p:spPr>
        <p:txBody>
          <a:bodyPr wrap="square" rtlCol="0">
            <a:spAutoFit/>
          </a:bodyPr>
          <a:lstStyle/>
          <a:p>
            <a:pPr marL="514350" indent="-514350" algn="l">
              <a:lnSpc>
                <a:spcPct val="150000"/>
              </a:lnSpc>
              <a:buFont typeface="Arial" panose="020B0604020202020204" pitchFamily="34" charset="0"/>
              <a:buChar char="•"/>
            </a:pPr>
            <a:r>
              <a:rPr lang="sv-SE" sz="3200" b="1" i="0" dirty="0">
                <a:solidFill>
                  <a:srgbClr val="000000"/>
                </a:solidFill>
                <a:effectLst/>
                <a:latin typeface="+mj-lt"/>
              </a:rPr>
              <a:t>Fide</a:t>
            </a:r>
            <a:r>
              <a:rPr lang="sv-SE" sz="3200" b="0" i="0" dirty="0">
                <a:solidFill>
                  <a:srgbClr val="000000"/>
                </a:solidFill>
                <a:effectLst/>
                <a:latin typeface="+mj-lt"/>
              </a:rPr>
              <a:t>; organik tohum veya ana bitkiden elde edilmiş</a:t>
            </a:r>
            <a:endParaRPr lang="tr-TR" sz="3200" dirty="0">
              <a:solidFill>
                <a:srgbClr val="000000"/>
              </a:solidFill>
              <a:latin typeface="+mj-lt"/>
            </a:endParaRPr>
          </a:p>
          <a:p>
            <a:pPr marL="514350" indent="-514350" algn="l">
              <a:lnSpc>
                <a:spcPct val="150000"/>
              </a:lnSpc>
              <a:buFont typeface="Arial" panose="020B0604020202020204" pitchFamily="34" charset="0"/>
              <a:buChar char="•"/>
            </a:pPr>
            <a:r>
              <a:rPr lang="tr-TR" sz="3200" b="1" i="0" dirty="0">
                <a:solidFill>
                  <a:srgbClr val="000000"/>
                </a:solidFill>
                <a:effectLst/>
                <a:latin typeface="+mj-lt"/>
              </a:rPr>
              <a:t>Fidan ve anaç</a:t>
            </a:r>
            <a:r>
              <a:rPr lang="tr-TR" sz="3200" b="0" i="0" dirty="0">
                <a:solidFill>
                  <a:srgbClr val="000000"/>
                </a:solidFill>
                <a:effectLst/>
                <a:latin typeface="+mj-lt"/>
              </a:rPr>
              <a:t>; organik materyallerden elde edilmiş</a:t>
            </a:r>
          </a:p>
          <a:p>
            <a:pPr marL="514350" indent="-514350" algn="l">
              <a:lnSpc>
                <a:spcPct val="150000"/>
              </a:lnSpc>
              <a:buFont typeface="Arial" panose="020B0604020202020204" pitchFamily="34" charset="0"/>
              <a:buChar char="•"/>
            </a:pPr>
            <a:r>
              <a:rPr lang="tr-TR" sz="3200" b="0" i="0" dirty="0">
                <a:solidFill>
                  <a:srgbClr val="000000"/>
                </a:solidFill>
                <a:effectLst/>
                <a:latin typeface="+mj-lt"/>
              </a:rPr>
              <a:t>Organik tarımda GDO’lu çoğaltım materyalleri kullanılamaz</a:t>
            </a:r>
            <a:endParaRPr lang="tr-TR" sz="3200" dirty="0">
              <a:solidFill>
                <a:srgbClr val="000000"/>
              </a:solidFill>
              <a:latin typeface="+mj-lt"/>
            </a:endParaRPr>
          </a:p>
          <a:p>
            <a:pPr marL="514350" indent="-514350" algn="l">
              <a:lnSpc>
                <a:spcPct val="150000"/>
              </a:lnSpc>
              <a:buFont typeface="Arial" panose="020B0604020202020204" pitchFamily="34" charset="0"/>
              <a:buChar char="•"/>
            </a:pPr>
            <a:r>
              <a:rPr lang="tr-TR" sz="3200" b="0" i="0" dirty="0">
                <a:solidFill>
                  <a:srgbClr val="000000"/>
                </a:solidFill>
                <a:effectLst/>
                <a:latin typeface="+mj-lt"/>
              </a:rPr>
              <a:t>Kültürel, biyolojik ve biyoteknik mücadele metotları uygulanır.</a:t>
            </a:r>
          </a:p>
          <a:p>
            <a:pPr marL="514350" indent="-514350" algn="l">
              <a:lnSpc>
                <a:spcPct val="150000"/>
              </a:lnSpc>
              <a:buFont typeface="Arial" panose="020B0604020202020204" pitchFamily="34" charset="0"/>
              <a:buChar char="•"/>
            </a:pPr>
            <a:r>
              <a:rPr lang="tr-TR" sz="3200" b="0" i="0" dirty="0">
                <a:solidFill>
                  <a:srgbClr val="000000"/>
                </a:solidFill>
                <a:effectLst/>
                <a:latin typeface="+mj-lt"/>
              </a:rPr>
              <a:t>Sanayi ve şehir atık suları ile drenaj sisteminden elde edilen drenaj suları organik tarımda kullanılamaz</a:t>
            </a:r>
            <a:endParaRPr lang="tr-TR" sz="3200" dirty="0">
              <a:solidFill>
                <a:srgbClr val="000000"/>
              </a:solidFill>
              <a:latin typeface="+mj-lt"/>
            </a:endParaRPr>
          </a:p>
          <a:p>
            <a:pPr marL="514350" indent="-514350" algn="l">
              <a:lnSpc>
                <a:spcPct val="150000"/>
              </a:lnSpc>
              <a:buFont typeface="Arial" panose="020B0604020202020204" pitchFamily="34" charset="0"/>
              <a:buChar char="•"/>
            </a:pPr>
            <a:r>
              <a:rPr lang="tr-TR" sz="3200" b="0" i="0" dirty="0">
                <a:solidFill>
                  <a:srgbClr val="000000"/>
                </a:solidFill>
                <a:effectLst/>
                <a:latin typeface="+mj-lt"/>
              </a:rPr>
              <a:t>Elle toplama materyalleri ürünün </a:t>
            </a:r>
            <a:r>
              <a:rPr lang="tr-TR" sz="3200" b="0" i="0" dirty="0" err="1">
                <a:solidFill>
                  <a:srgbClr val="000000"/>
                </a:solidFill>
                <a:effectLst/>
                <a:latin typeface="+mj-lt"/>
              </a:rPr>
              <a:t>organikliğini</a:t>
            </a:r>
            <a:r>
              <a:rPr lang="tr-TR" sz="3200" b="0" i="0" dirty="0">
                <a:solidFill>
                  <a:srgbClr val="000000"/>
                </a:solidFill>
                <a:effectLst/>
                <a:latin typeface="+mj-lt"/>
              </a:rPr>
              <a:t> bozmayacak yapıda olmalıdır.</a:t>
            </a:r>
            <a:endParaRPr lang="tr-TR" sz="3200" dirty="0">
              <a:latin typeface="+mj-lt"/>
            </a:endParaRPr>
          </a:p>
        </p:txBody>
      </p:sp>
    </p:spTree>
    <p:extLst>
      <p:ext uri="{BB962C8B-B14F-4D97-AF65-F5344CB8AC3E}">
        <p14:creationId xmlns:p14="http://schemas.microsoft.com/office/powerpoint/2010/main" val="3907939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i="0" dirty="0">
                <a:effectLst/>
                <a:latin typeface="Roboto" panose="02000000000000000000" pitchFamily="2" charset="0"/>
              </a:rPr>
              <a:t>Organik Tarımın Mevzuatları-Türkiye</a:t>
            </a:r>
            <a:endParaRPr lang="tr-TR" sz="3600" b="1" dirty="0"/>
          </a:p>
        </p:txBody>
      </p:sp>
      <p:sp>
        <p:nvSpPr>
          <p:cNvPr id="6" name="Metin kutusu 5">
            <a:extLst>
              <a:ext uri="{FF2B5EF4-FFF2-40B4-BE49-F238E27FC236}">
                <a16:creationId xmlns:a16="http://schemas.microsoft.com/office/drawing/2014/main" id="{9173538D-4DB8-08D3-8AF1-E8BBD9AE4FB1}"/>
              </a:ext>
            </a:extLst>
          </p:cNvPr>
          <p:cNvSpPr txBox="1"/>
          <p:nvPr/>
        </p:nvSpPr>
        <p:spPr>
          <a:xfrm>
            <a:off x="152400" y="3314700"/>
            <a:ext cx="17373600" cy="4448013"/>
          </a:xfrm>
          <a:prstGeom prst="rect">
            <a:avLst/>
          </a:prstGeom>
          <a:noFill/>
        </p:spPr>
        <p:txBody>
          <a:bodyPr wrap="square" rtlCol="0">
            <a:spAutoFit/>
          </a:bodyPr>
          <a:lstStyle/>
          <a:p>
            <a:pPr marL="514350" indent="-514350" algn="just">
              <a:lnSpc>
                <a:spcPct val="150000"/>
              </a:lnSpc>
              <a:buFont typeface="Arial" panose="020B0604020202020204" pitchFamily="34" charset="0"/>
              <a:buChar char="•"/>
            </a:pPr>
            <a:r>
              <a:rPr lang="tr-TR" sz="3200" dirty="0">
                <a:solidFill>
                  <a:srgbClr val="000000"/>
                </a:solidFill>
                <a:latin typeface="+mj-lt"/>
              </a:rPr>
              <a:t>B</a:t>
            </a:r>
            <a:r>
              <a:rPr lang="tr-TR" sz="3200" b="0" i="0" dirty="0">
                <a:solidFill>
                  <a:srgbClr val="000000"/>
                </a:solidFill>
                <a:effectLst/>
                <a:latin typeface="+mj-lt"/>
              </a:rPr>
              <a:t>ölgeye adapte olmuş yerli ırklar ve melezlerine öncelik verilir.</a:t>
            </a:r>
          </a:p>
          <a:p>
            <a:pPr marL="514350" indent="-514350" algn="just">
              <a:lnSpc>
                <a:spcPct val="150000"/>
              </a:lnSpc>
              <a:buFont typeface="Arial" panose="020B0604020202020204" pitchFamily="34" charset="0"/>
              <a:buChar char="•"/>
            </a:pPr>
            <a:r>
              <a:rPr lang="tr-TR" sz="3200" b="0" i="0" dirty="0">
                <a:solidFill>
                  <a:srgbClr val="000000"/>
                </a:solidFill>
                <a:effectLst/>
                <a:latin typeface="+mj-lt"/>
              </a:rPr>
              <a:t>Tamamen organik yemlerle beslenilen, genetik yapısı değiştirilmemiş, çevreye, iklim koşullarına ve hastalıklara dayanıklı hayvanlar damızlık olarak kullanılır</a:t>
            </a:r>
            <a:endParaRPr lang="tr-TR" sz="3200" dirty="0">
              <a:solidFill>
                <a:srgbClr val="000000"/>
              </a:solidFill>
              <a:latin typeface="+mj-lt"/>
            </a:endParaRPr>
          </a:p>
          <a:p>
            <a:pPr marL="514350" indent="-514350" algn="just">
              <a:lnSpc>
                <a:spcPct val="150000"/>
              </a:lnSpc>
              <a:buFont typeface="Arial" panose="020B0604020202020204" pitchFamily="34" charset="0"/>
              <a:buChar char="•"/>
            </a:pPr>
            <a:r>
              <a:rPr lang="tr-TR" sz="3200" b="0" i="0" dirty="0">
                <a:solidFill>
                  <a:srgbClr val="000000"/>
                </a:solidFill>
                <a:effectLst/>
                <a:latin typeface="+mj-lt"/>
              </a:rPr>
              <a:t>Suni tohumlamaya da izin verilir. Klonlama ve embriyo transferi gibi metotlar kullanılmaz.</a:t>
            </a:r>
          </a:p>
          <a:p>
            <a:pPr marL="514350" indent="-514350" algn="just">
              <a:lnSpc>
                <a:spcPct val="150000"/>
              </a:lnSpc>
              <a:buFont typeface="Arial" panose="020B0604020202020204" pitchFamily="34" charset="0"/>
              <a:buChar char="•"/>
            </a:pPr>
            <a:r>
              <a:rPr lang="tr-TR" sz="3200" b="0" i="0" dirty="0">
                <a:solidFill>
                  <a:srgbClr val="000000"/>
                </a:solidFill>
                <a:effectLst/>
                <a:latin typeface="+mj-lt"/>
              </a:rPr>
              <a:t>Antibiyotikler, </a:t>
            </a:r>
            <a:r>
              <a:rPr lang="tr-TR" sz="3200" b="0" i="0" dirty="0" err="1">
                <a:solidFill>
                  <a:srgbClr val="000000"/>
                </a:solidFill>
                <a:effectLst/>
                <a:latin typeface="+mj-lt"/>
              </a:rPr>
              <a:t>koksidiyostatikler</a:t>
            </a:r>
            <a:r>
              <a:rPr lang="tr-TR" sz="3200" b="0" i="0" dirty="0">
                <a:solidFill>
                  <a:srgbClr val="000000"/>
                </a:solidFill>
                <a:effectLst/>
                <a:latin typeface="+mj-lt"/>
              </a:rPr>
              <a:t>, tıbbi ürünler ile büyümeyi veya üretimi artırıcı diğer maddeler hayvan beslenmesinde kullanılamaz.</a:t>
            </a:r>
          </a:p>
        </p:txBody>
      </p:sp>
    </p:spTree>
    <p:extLst>
      <p:ext uri="{BB962C8B-B14F-4D97-AF65-F5344CB8AC3E}">
        <p14:creationId xmlns:p14="http://schemas.microsoft.com/office/powerpoint/2010/main" val="111583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i="0" dirty="0">
                <a:effectLst/>
                <a:latin typeface="Roboto" panose="02000000000000000000" pitchFamily="2" charset="0"/>
              </a:rPr>
              <a:t>Organik Tarımın Mevzuatları-Türkiye</a:t>
            </a:r>
            <a:endParaRPr lang="tr-TR" sz="3600" b="1" dirty="0"/>
          </a:p>
        </p:txBody>
      </p:sp>
      <p:sp>
        <p:nvSpPr>
          <p:cNvPr id="6" name="Metin kutusu 5">
            <a:extLst>
              <a:ext uri="{FF2B5EF4-FFF2-40B4-BE49-F238E27FC236}">
                <a16:creationId xmlns:a16="http://schemas.microsoft.com/office/drawing/2014/main" id="{9173538D-4DB8-08D3-8AF1-E8BBD9AE4FB1}"/>
              </a:ext>
            </a:extLst>
          </p:cNvPr>
          <p:cNvSpPr txBox="1"/>
          <p:nvPr/>
        </p:nvSpPr>
        <p:spPr>
          <a:xfrm>
            <a:off x="152400" y="3314700"/>
            <a:ext cx="17373600" cy="1493358"/>
          </a:xfrm>
          <a:prstGeom prst="rect">
            <a:avLst/>
          </a:prstGeom>
          <a:noFill/>
        </p:spPr>
        <p:txBody>
          <a:bodyPr wrap="square" rtlCol="0">
            <a:spAutoFit/>
          </a:bodyPr>
          <a:lstStyle/>
          <a:p>
            <a:pPr marL="514350" indent="-514350" algn="just">
              <a:lnSpc>
                <a:spcPct val="150000"/>
              </a:lnSpc>
              <a:buFont typeface="Arial" panose="020B0604020202020204" pitchFamily="34" charset="0"/>
              <a:buChar char="•"/>
            </a:pPr>
            <a:r>
              <a:rPr lang="tr-TR" sz="3200" dirty="0">
                <a:latin typeface="+mj-lt"/>
              </a:rPr>
              <a:t>Organik tarımsal ürün veya organik tarımsal madde üreten ve satanlar; ambalajlarında aşağıdaki logo örneklerini kullanmak zorundadırlar. </a:t>
            </a:r>
          </a:p>
        </p:txBody>
      </p:sp>
      <p:pic>
        <p:nvPicPr>
          <p:cNvPr id="7" name="Resim 6" descr="metin, ekran görüntüsü, daire, tasarım içeren bir resim&#10;&#10;Açıklama otomatik olarak oluşturuldu">
            <a:extLst>
              <a:ext uri="{FF2B5EF4-FFF2-40B4-BE49-F238E27FC236}">
                <a16:creationId xmlns:a16="http://schemas.microsoft.com/office/drawing/2014/main" id="{0B2B6ECE-BCBA-CD8F-B5C0-95A923E0D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8840" y="4808058"/>
            <a:ext cx="8093692" cy="4526442"/>
          </a:xfrm>
          <a:prstGeom prst="rect">
            <a:avLst/>
          </a:prstGeom>
        </p:spPr>
      </p:pic>
      <p:pic>
        <p:nvPicPr>
          <p:cNvPr id="4098" name="Picture 2">
            <a:extLst>
              <a:ext uri="{FF2B5EF4-FFF2-40B4-BE49-F238E27FC236}">
                <a16:creationId xmlns:a16="http://schemas.microsoft.com/office/drawing/2014/main" id="{DFB4E9A7-89D0-5F68-F00D-F6F48B542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05427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512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i="0" dirty="0">
                <a:effectLst/>
                <a:latin typeface="Roboto" panose="02000000000000000000" pitchFamily="2" charset="0"/>
              </a:rPr>
              <a:t>Organik Tarımın Mevzuatları-Türkiye</a:t>
            </a:r>
            <a:endParaRPr lang="tr-TR" sz="3600" b="1" dirty="0"/>
          </a:p>
        </p:txBody>
      </p:sp>
      <p:pic>
        <p:nvPicPr>
          <p:cNvPr id="8" name="Resim 7" descr="metin, yemek, gıda içeren bir resim&#10;&#10;Açıklama otomatik olarak oluşturuldu">
            <a:extLst>
              <a:ext uri="{FF2B5EF4-FFF2-40B4-BE49-F238E27FC236}">
                <a16:creationId xmlns:a16="http://schemas.microsoft.com/office/drawing/2014/main" id="{457CD7FD-974F-74E2-A24A-6402A7C4D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162299"/>
            <a:ext cx="3124200" cy="6816437"/>
          </a:xfrm>
          <a:prstGeom prst="rect">
            <a:avLst/>
          </a:prstGeom>
        </p:spPr>
      </p:pic>
      <p:pic>
        <p:nvPicPr>
          <p:cNvPr id="2054" name="Picture 6">
            <a:extLst>
              <a:ext uri="{FF2B5EF4-FFF2-40B4-BE49-F238E27FC236}">
                <a16:creationId xmlns:a16="http://schemas.microsoft.com/office/drawing/2014/main" id="{F42EC488-FB9B-00CA-175B-563E315567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77" t="21229" r="17319" b="21788"/>
          <a:stretch/>
        </p:blipFill>
        <p:spPr bwMode="auto">
          <a:xfrm>
            <a:off x="3505200" y="3160141"/>
            <a:ext cx="7752026" cy="68164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11328DC-E52E-50E5-DBFB-B48E7E3B55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76242" r="30039" b="12647"/>
          <a:stretch/>
        </p:blipFill>
        <p:spPr bwMode="auto">
          <a:xfrm>
            <a:off x="11485826" y="3619500"/>
            <a:ext cx="5201974"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ğriçayır Organik Krem Bal 450 gr">
            <a:extLst>
              <a:ext uri="{FF2B5EF4-FFF2-40B4-BE49-F238E27FC236}">
                <a16:creationId xmlns:a16="http://schemas.microsoft.com/office/drawing/2014/main" id="{CB441BAB-6B72-AB95-D733-F202D47B7B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000" t="22073" r="30000" b="27927"/>
          <a:stretch/>
        </p:blipFill>
        <p:spPr bwMode="auto">
          <a:xfrm>
            <a:off x="4191000" y="58519"/>
            <a:ext cx="8077200" cy="100965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Organik Karışık Sebzeli Fettuccine">
            <a:extLst>
              <a:ext uri="{FF2B5EF4-FFF2-40B4-BE49-F238E27FC236}">
                <a16:creationId xmlns:a16="http://schemas.microsoft.com/office/drawing/2014/main" id="{0E7A2FFE-B135-F766-BBD1-CEAFB77E29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8230" y="31921"/>
            <a:ext cx="10560170" cy="1056017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F68F4E4E-8BAE-7DB4-07CA-040BE135B3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3854" y="0"/>
            <a:ext cx="10702146" cy="10702146"/>
          </a:xfrm>
          <a:prstGeom prst="rect">
            <a:avLst/>
          </a:prstGeom>
          <a:noFill/>
          <a:extLst>
            <a:ext uri="{909E8E84-426E-40DD-AFC4-6F175D3DCCD1}">
              <a14:hiddenFill xmlns:a14="http://schemas.microsoft.com/office/drawing/2010/main">
                <a:solidFill>
                  <a:srgbClr val="FFFFFF"/>
                </a:solidFill>
              </a14:hiddenFill>
            </a:ext>
          </a:extLst>
        </p:spPr>
      </p:pic>
      <p:pic>
        <p:nvPicPr>
          <p:cNvPr id="14" name="Resim 13" descr="metin, yemek, gıda içeren bir resim&#10;&#10;Açıklama otomatik olarak oluşturuldu">
            <a:extLst>
              <a:ext uri="{FF2B5EF4-FFF2-40B4-BE49-F238E27FC236}">
                <a16:creationId xmlns:a16="http://schemas.microsoft.com/office/drawing/2014/main" id="{5DE74ABA-6726-740B-ADED-B13F7851D4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2181" y="159941"/>
            <a:ext cx="5501613" cy="9893656"/>
          </a:xfrm>
          <a:prstGeom prst="rect">
            <a:avLst/>
          </a:prstGeom>
        </p:spPr>
      </p:pic>
    </p:spTree>
    <p:extLst>
      <p:ext uri="{BB962C8B-B14F-4D97-AF65-F5344CB8AC3E}">
        <p14:creationId xmlns:p14="http://schemas.microsoft.com/office/powerpoint/2010/main" val="8514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500"/>
                                        <p:tgtEl>
                                          <p:spTgt spid="20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64"/>
                                        </p:tgtEl>
                                        <p:attrNameLst>
                                          <p:attrName>style.visibility</p:attrName>
                                        </p:attrNameLst>
                                      </p:cBhvr>
                                      <p:to>
                                        <p:strVal val="visible"/>
                                      </p:to>
                                    </p:set>
                                    <p:anim calcmode="lin" valueType="num">
                                      <p:cBhvr additive="base">
                                        <p:cTn id="12" dur="500" fill="hold"/>
                                        <p:tgtEl>
                                          <p:spTgt spid="2064"/>
                                        </p:tgtEl>
                                        <p:attrNameLst>
                                          <p:attrName>ppt_x</p:attrName>
                                        </p:attrNameLst>
                                      </p:cBhvr>
                                      <p:tavLst>
                                        <p:tav tm="0">
                                          <p:val>
                                            <p:strVal val="#ppt_x"/>
                                          </p:val>
                                        </p:tav>
                                        <p:tav tm="100000">
                                          <p:val>
                                            <p:strVal val="#ppt_x"/>
                                          </p:val>
                                        </p:tav>
                                      </p:tavLst>
                                    </p:anim>
                                    <p:anim calcmode="lin" valueType="num">
                                      <p:cBhvr additive="base">
                                        <p:cTn id="13" dur="500" fill="hold"/>
                                        <p:tgtEl>
                                          <p:spTgt spid="206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66"/>
                                        </p:tgtEl>
                                        <p:attrNameLst>
                                          <p:attrName>style.visibility</p:attrName>
                                        </p:attrNameLst>
                                      </p:cBhvr>
                                      <p:to>
                                        <p:strVal val="visible"/>
                                      </p:to>
                                    </p:set>
                                    <p:anim calcmode="lin" valueType="num">
                                      <p:cBhvr additive="base">
                                        <p:cTn id="18" dur="500" fill="hold"/>
                                        <p:tgtEl>
                                          <p:spTgt spid="2066"/>
                                        </p:tgtEl>
                                        <p:attrNameLst>
                                          <p:attrName>ppt_x</p:attrName>
                                        </p:attrNameLst>
                                      </p:cBhvr>
                                      <p:tavLst>
                                        <p:tav tm="0">
                                          <p:val>
                                            <p:strVal val="#ppt_x"/>
                                          </p:val>
                                        </p:tav>
                                        <p:tav tm="100000">
                                          <p:val>
                                            <p:strVal val="#ppt_x"/>
                                          </p:val>
                                        </p:tav>
                                      </p:tavLst>
                                    </p:anim>
                                    <p:anim calcmode="lin" valueType="num">
                                      <p:cBhvr additive="base">
                                        <p:cTn id="19" dur="500" fill="hold"/>
                                        <p:tgtEl>
                                          <p:spTgt spid="206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pic>
        <p:nvPicPr>
          <p:cNvPr id="8" name="Resim 7" descr="metin, ekran görüntüsü, yazı tipi, sayı, numara içeren bir resim&#10;&#10;Açıklama otomatik olarak oluşturuldu">
            <a:extLst>
              <a:ext uri="{FF2B5EF4-FFF2-40B4-BE49-F238E27FC236}">
                <a16:creationId xmlns:a16="http://schemas.microsoft.com/office/drawing/2014/main" id="{5C9BF233-95CE-201A-8AB4-F5CA566A2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147" y="2894232"/>
            <a:ext cx="14779706" cy="5983068"/>
          </a:xfrm>
          <a:prstGeom prst="rect">
            <a:avLst/>
          </a:prstGeom>
        </p:spPr>
      </p:pic>
      <p:pic>
        <p:nvPicPr>
          <p:cNvPr id="10" name="Resim 9" descr="metin, ekran görüntüsü, yazı tipi, marka içeren bir resim&#10;&#10;Açıklama otomatik olarak oluşturuldu">
            <a:extLst>
              <a:ext uri="{FF2B5EF4-FFF2-40B4-BE49-F238E27FC236}">
                <a16:creationId xmlns:a16="http://schemas.microsoft.com/office/drawing/2014/main" id="{E3683BCB-F217-5E9A-1B14-7E7FFC24B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021" y="2894232"/>
            <a:ext cx="14666455" cy="5983068"/>
          </a:xfrm>
          <a:prstGeom prst="rect">
            <a:avLst/>
          </a:prstGeom>
        </p:spPr>
      </p:pic>
    </p:spTree>
    <p:extLst>
      <p:ext uri="{BB962C8B-B14F-4D97-AF65-F5344CB8AC3E}">
        <p14:creationId xmlns:p14="http://schemas.microsoft.com/office/powerpoint/2010/main" val="252466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pic>
        <p:nvPicPr>
          <p:cNvPr id="5" name="Resim 4" descr="harita, metin içeren bir resim&#10;&#10;Açıklama otomatik olarak oluşturuldu">
            <a:extLst>
              <a:ext uri="{FF2B5EF4-FFF2-40B4-BE49-F238E27FC236}">
                <a16:creationId xmlns:a16="http://schemas.microsoft.com/office/drawing/2014/main" id="{72C5B6F5-5D3A-A1EB-A3D8-4F5783D94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9" y="2907890"/>
            <a:ext cx="9931879" cy="4814214"/>
          </a:xfrm>
          <a:prstGeom prst="rect">
            <a:avLst/>
          </a:prstGeom>
        </p:spPr>
      </p:pic>
      <p:sp>
        <p:nvSpPr>
          <p:cNvPr id="6" name="Metin kutusu 5">
            <a:extLst>
              <a:ext uri="{FF2B5EF4-FFF2-40B4-BE49-F238E27FC236}">
                <a16:creationId xmlns:a16="http://schemas.microsoft.com/office/drawing/2014/main" id="{9173538D-4DB8-08D3-8AF1-E8BBD9AE4FB1}"/>
              </a:ext>
            </a:extLst>
          </p:cNvPr>
          <p:cNvSpPr txBox="1"/>
          <p:nvPr/>
        </p:nvSpPr>
        <p:spPr>
          <a:xfrm>
            <a:off x="152400" y="4762500"/>
            <a:ext cx="7848600" cy="1569660"/>
          </a:xfrm>
          <a:prstGeom prst="rect">
            <a:avLst/>
          </a:prstGeom>
          <a:noFill/>
        </p:spPr>
        <p:txBody>
          <a:bodyPr wrap="square" rtlCol="0">
            <a:spAutoFit/>
          </a:bodyPr>
          <a:lstStyle/>
          <a:p>
            <a:pPr algn="just"/>
            <a:r>
              <a:rPr lang="tr-TR" sz="3200" dirty="0"/>
              <a:t>Türkiye’de 2022 yılında 2 milyon dekardan toplamda 1.1. milyon ton organik bitkisel üretim gerçekleştirilmiştir. </a:t>
            </a:r>
          </a:p>
        </p:txBody>
      </p:sp>
    </p:spTree>
    <p:extLst>
      <p:ext uri="{BB962C8B-B14F-4D97-AF65-F5344CB8AC3E}">
        <p14:creationId xmlns:p14="http://schemas.microsoft.com/office/powerpoint/2010/main" val="2589438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4" name="Metin kutusu 3">
            <a:extLst>
              <a:ext uri="{FF2B5EF4-FFF2-40B4-BE49-F238E27FC236}">
                <a16:creationId xmlns:a16="http://schemas.microsoft.com/office/drawing/2014/main" id="{721612AD-84A4-7EDA-1BD8-9E6D89A5D6F6}"/>
              </a:ext>
            </a:extLst>
          </p:cNvPr>
          <p:cNvSpPr txBox="1"/>
          <p:nvPr/>
        </p:nvSpPr>
        <p:spPr>
          <a:xfrm>
            <a:off x="114608" y="3405477"/>
            <a:ext cx="12344400" cy="5186676"/>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tr-TR" sz="3200" dirty="0"/>
              <a:t>Pestisit, zirai mücadele araştırma ve uygulamalarında kullanılan her türlü kimyasal, biyolojik madde ve preparatlardır.</a:t>
            </a:r>
          </a:p>
          <a:p>
            <a:pPr marL="457200" indent="-457200" algn="just">
              <a:lnSpc>
                <a:spcPct val="150000"/>
              </a:lnSpc>
              <a:buFont typeface="Arial" panose="020B0604020202020204" pitchFamily="34" charset="0"/>
              <a:buChar char="•"/>
            </a:pPr>
            <a:r>
              <a:rPr lang="tr-TR" sz="3200" dirty="0"/>
              <a:t>Zararlı organizmaları engellemek, kontrol altına almak, ya da zararlarını azaltmak amacıyla kullanılmaktadır. </a:t>
            </a:r>
          </a:p>
          <a:p>
            <a:pPr marL="457200" indent="-457200" algn="just">
              <a:lnSpc>
                <a:spcPct val="150000"/>
              </a:lnSpc>
              <a:buFont typeface="Arial" panose="020B0604020202020204" pitchFamily="34" charset="0"/>
              <a:buChar char="•"/>
            </a:pPr>
            <a:r>
              <a:rPr lang="tr-TR" sz="3200" dirty="0"/>
              <a:t>Her ne kadar pestisitlerin kullanılmasının bazı yararları olsa da insanlar ve diğer canlılar için potansiyel toksisitelerinden dolayı sorunlara neden olabilir.</a:t>
            </a:r>
            <a:endParaRPr lang="tr-TR" sz="3200" dirty="0">
              <a:latin typeface="+mj-lt"/>
            </a:endParaRPr>
          </a:p>
        </p:txBody>
      </p:sp>
      <p:pic>
        <p:nvPicPr>
          <p:cNvPr id="6" name="Resim 5" descr="omurgasız, böcek, sebze içeren bir resim&#10;&#10;Açıklama otomatik olarak oluşturuldu">
            <a:extLst>
              <a:ext uri="{FF2B5EF4-FFF2-40B4-BE49-F238E27FC236}">
                <a16:creationId xmlns:a16="http://schemas.microsoft.com/office/drawing/2014/main" id="{DA1EA8E6-B96E-3D46-DCDD-835ADBAF3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0" y="4229100"/>
            <a:ext cx="5373230" cy="3539430"/>
          </a:xfrm>
          <a:prstGeom prst="rect">
            <a:avLst/>
          </a:prstGeom>
        </p:spPr>
      </p:pic>
    </p:spTree>
    <p:extLst>
      <p:ext uri="{BB962C8B-B14F-4D97-AF65-F5344CB8AC3E}">
        <p14:creationId xmlns:p14="http://schemas.microsoft.com/office/powerpoint/2010/main" val="2054513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4" name="Metin kutusu 3">
            <a:extLst>
              <a:ext uri="{FF2B5EF4-FFF2-40B4-BE49-F238E27FC236}">
                <a16:creationId xmlns:a16="http://schemas.microsoft.com/office/drawing/2014/main" id="{721612AD-84A4-7EDA-1BD8-9E6D89A5D6F6}"/>
              </a:ext>
            </a:extLst>
          </p:cNvPr>
          <p:cNvSpPr txBox="1"/>
          <p:nvPr/>
        </p:nvSpPr>
        <p:spPr>
          <a:xfrm>
            <a:off x="152400" y="2896389"/>
            <a:ext cx="8305800" cy="5016758"/>
          </a:xfrm>
          <a:prstGeom prst="rect">
            <a:avLst/>
          </a:prstGeom>
          <a:noFill/>
        </p:spPr>
        <p:txBody>
          <a:bodyPr wrap="square" rtlCol="0">
            <a:spAutoFit/>
          </a:bodyPr>
          <a:lstStyle/>
          <a:p>
            <a:pPr marL="457200" indent="-457200" algn="just">
              <a:buFont typeface="Arial" panose="020B0604020202020204" pitchFamily="34" charset="0"/>
              <a:buChar char="•"/>
            </a:pPr>
            <a:r>
              <a:rPr lang="tr-TR" sz="3200" b="1" dirty="0" err="1"/>
              <a:t>Formulasyon</a:t>
            </a:r>
            <a:r>
              <a:rPr lang="tr-TR" sz="3200" b="1" dirty="0"/>
              <a:t> şekillerine göre sınıflandırma </a:t>
            </a:r>
          </a:p>
          <a:p>
            <a:pPr marL="914400" lvl="1" indent="-457200" algn="just">
              <a:buFont typeface="Symbol" panose="05050102010706020507" pitchFamily="18" charset="2"/>
              <a:buChar char=""/>
            </a:pPr>
            <a:r>
              <a:rPr lang="tr-TR" sz="3200" dirty="0"/>
              <a:t>Toz ilaçlar (</a:t>
            </a:r>
            <a:r>
              <a:rPr lang="tr-TR" sz="3200" dirty="0" err="1"/>
              <a:t>Dust</a:t>
            </a:r>
            <a:r>
              <a:rPr lang="tr-TR" sz="3200" dirty="0"/>
              <a:t>)</a:t>
            </a:r>
          </a:p>
          <a:p>
            <a:pPr marL="914400" lvl="1" indent="-457200" algn="just">
              <a:buFont typeface="Symbol" panose="05050102010706020507" pitchFamily="18" charset="2"/>
              <a:buChar char=""/>
            </a:pPr>
            <a:r>
              <a:rPr lang="tr-TR" sz="3200" dirty="0"/>
              <a:t>Islanabilir toz ilaçlar (WP)</a:t>
            </a:r>
          </a:p>
          <a:p>
            <a:pPr marL="914400" lvl="1" indent="-457200" algn="just">
              <a:buFont typeface="Symbol" panose="05050102010706020507" pitchFamily="18" charset="2"/>
              <a:buChar char=""/>
            </a:pPr>
            <a:r>
              <a:rPr lang="tr-TR" sz="3200" dirty="0"/>
              <a:t>Emülsiyon konsantre ilaçlar (EC veya EM)</a:t>
            </a:r>
          </a:p>
          <a:p>
            <a:pPr marL="914400" lvl="1" indent="-457200" algn="just">
              <a:buFont typeface="Symbol" panose="05050102010706020507" pitchFamily="18" charset="2"/>
              <a:buChar char=""/>
            </a:pPr>
            <a:r>
              <a:rPr lang="tr-TR" sz="3200" dirty="0"/>
              <a:t>Solüsyon konsantre ilaçlar (SC) </a:t>
            </a:r>
          </a:p>
          <a:p>
            <a:pPr marL="914400" lvl="1" indent="-457200" algn="just">
              <a:buFont typeface="Symbol" panose="05050102010706020507" pitchFamily="18" charset="2"/>
              <a:buChar char=""/>
            </a:pPr>
            <a:r>
              <a:rPr lang="tr-TR" sz="3200" dirty="0"/>
              <a:t>Suda çözünebilir toz ilaçlar (SP) </a:t>
            </a:r>
          </a:p>
          <a:p>
            <a:pPr marL="914400" lvl="1" indent="-457200" algn="just">
              <a:buFont typeface="Symbol" panose="05050102010706020507" pitchFamily="18" charset="2"/>
              <a:buChar char=""/>
            </a:pPr>
            <a:r>
              <a:rPr lang="tr-TR" sz="3200" dirty="0"/>
              <a:t>Yazlık ve kışlık yağlar</a:t>
            </a:r>
          </a:p>
          <a:p>
            <a:pPr marL="914400" lvl="1" indent="-457200" algn="just">
              <a:buFont typeface="Symbol" panose="05050102010706020507" pitchFamily="18" charset="2"/>
              <a:buChar char=""/>
            </a:pPr>
            <a:r>
              <a:rPr lang="tr-TR" sz="3200" dirty="0"/>
              <a:t>Granüller (G) </a:t>
            </a:r>
          </a:p>
          <a:p>
            <a:pPr marL="914400" lvl="1" indent="-457200" algn="just">
              <a:buFont typeface="Symbol" panose="05050102010706020507" pitchFamily="18" charset="2"/>
              <a:buChar char=""/>
            </a:pPr>
            <a:r>
              <a:rPr lang="tr-TR" sz="3200" dirty="0"/>
              <a:t>Peletler </a:t>
            </a:r>
          </a:p>
          <a:p>
            <a:pPr marL="914400" lvl="1" indent="-457200" algn="just">
              <a:buFont typeface="Symbol" panose="05050102010706020507" pitchFamily="18" charset="2"/>
              <a:buChar char=""/>
            </a:pPr>
            <a:r>
              <a:rPr lang="tr-TR" sz="3200" dirty="0"/>
              <a:t>Tabletler </a:t>
            </a:r>
          </a:p>
        </p:txBody>
      </p:sp>
      <p:sp>
        <p:nvSpPr>
          <p:cNvPr id="3" name="Metin kutusu 2">
            <a:extLst>
              <a:ext uri="{FF2B5EF4-FFF2-40B4-BE49-F238E27FC236}">
                <a16:creationId xmlns:a16="http://schemas.microsoft.com/office/drawing/2014/main" id="{3254C831-C2C3-8583-7223-5DC49321C6B4}"/>
              </a:ext>
            </a:extLst>
          </p:cNvPr>
          <p:cNvSpPr txBox="1"/>
          <p:nvPr/>
        </p:nvSpPr>
        <p:spPr>
          <a:xfrm>
            <a:off x="9079302" y="2880574"/>
            <a:ext cx="8305800" cy="4031873"/>
          </a:xfrm>
          <a:prstGeom prst="rect">
            <a:avLst/>
          </a:prstGeom>
          <a:noFill/>
        </p:spPr>
        <p:txBody>
          <a:bodyPr wrap="square" rtlCol="0">
            <a:spAutoFit/>
          </a:bodyPr>
          <a:lstStyle/>
          <a:p>
            <a:pPr marL="457200" indent="-457200" algn="just">
              <a:buFont typeface="Arial" panose="020B0604020202020204" pitchFamily="34" charset="0"/>
              <a:buChar char="•"/>
            </a:pPr>
            <a:r>
              <a:rPr lang="tr-TR" sz="3200" b="1" dirty="0" err="1"/>
              <a:t>Formulasyon</a:t>
            </a:r>
            <a:r>
              <a:rPr lang="tr-TR" sz="3200" b="1" dirty="0"/>
              <a:t> şekillerine göre sınıflandırma </a:t>
            </a:r>
          </a:p>
          <a:p>
            <a:pPr marL="914400" lvl="1" indent="-457200" algn="just">
              <a:buFont typeface="Symbol" panose="05050102010706020507" pitchFamily="18" charset="2"/>
              <a:buChar char=""/>
            </a:pPr>
            <a:r>
              <a:rPr lang="tr-TR" sz="3200" dirty="0"/>
              <a:t>Toz tohum ilaçları</a:t>
            </a:r>
          </a:p>
          <a:p>
            <a:pPr marL="914400" lvl="1" indent="-457200" algn="just">
              <a:buFont typeface="Symbol" panose="05050102010706020507" pitchFamily="18" charset="2"/>
              <a:buChar char=""/>
            </a:pPr>
            <a:r>
              <a:rPr lang="tr-TR" sz="3200" dirty="0"/>
              <a:t>Sıvı tohum ilaçları</a:t>
            </a:r>
          </a:p>
          <a:p>
            <a:pPr marL="914400" lvl="1" indent="-457200" algn="just">
              <a:buFont typeface="Symbol" panose="05050102010706020507" pitchFamily="18" charset="2"/>
              <a:buChar char=""/>
            </a:pPr>
            <a:r>
              <a:rPr lang="tr-TR" sz="3200" dirty="0"/>
              <a:t>Aerosoller </a:t>
            </a:r>
          </a:p>
          <a:p>
            <a:pPr marL="914400" lvl="1" indent="-457200" algn="just">
              <a:buFont typeface="Symbol" panose="05050102010706020507" pitchFamily="18" charset="2"/>
              <a:buChar char=""/>
            </a:pPr>
            <a:r>
              <a:rPr lang="tr-TR" sz="3200" dirty="0"/>
              <a:t>Zehirli yemler</a:t>
            </a:r>
          </a:p>
          <a:p>
            <a:pPr marL="914400" lvl="1" indent="-457200" algn="just">
              <a:buFont typeface="Symbol" panose="05050102010706020507" pitchFamily="18" charset="2"/>
              <a:buChar char=""/>
            </a:pPr>
            <a:r>
              <a:rPr lang="tr-TR" sz="3200" dirty="0"/>
              <a:t>Kapsül şekli verilmiş formülasyonlar</a:t>
            </a:r>
          </a:p>
          <a:p>
            <a:pPr marL="914400" lvl="1" indent="-457200" algn="just">
              <a:buFont typeface="Symbol" panose="05050102010706020507" pitchFamily="18" charset="2"/>
              <a:buChar char=""/>
            </a:pPr>
            <a:r>
              <a:rPr lang="tr-TR" sz="3200" dirty="0"/>
              <a:t>Akıcı konsantreler (FC)</a:t>
            </a:r>
          </a:p>
          <a:p>
            <a:pPr marL="914400" lvl="1" indent="-457200" algn="just">
              <a:buFont typeface="Symbol" panose="05050102010706020507" pitchFamily="18" charset="2"/>
              <a:buChar char=""/>
            </a:pPr>
            <a:r>
              <a:rPr lang="tr-TR" sz="3200" dirty="0"/>
              <a:t>Kuru akışkanlar</a:t>
            </a:r>
            <a:endParaRPr lang="tr-TR" sz="3200" dirty="0">
              <a:latin typeface="+mj-lt"/>
            </a:endParaRPr>
          </a:p>
        </p:txBody>
      </p:sp>
      <p:pic>
        <p:nvPicPr>
          <p:cNvPr id="4098" name="Picture 2" descr="Akra - Hayat - Tarım ilaçları intihara mı sebep oluyor?">
            <a:extLst>
              <a:ext uri="{FF2B5EF4-FFF2-40B4-BE49-F238E27FC236}">
                <a16:creationId xmlns:a16="http://schemas.microsoft.com/office/drawing/2014/main" id="{A95F1B02-0AE2-239B-4D3E-5B20D5C0D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7400" y="6353175"/>
            <a:ext cx="3619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tki Koruma Ürünleri Takip Sistemi | VISIOTT Traceability Solutions">
            <a:extLst>
              <a:ext uri="{FF2B5EF4-FFF2-40B4-BE49-F238E27FC236}">
                <a16:creationId xmlns:a16="http://schemas.microsoft.com/office/drawing/2014/main" id="{CD2077A9-4ACC-C1CF-6FB2-293098080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343900"/>
            <a:ext cx="2809875"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750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4" name="Metin kutusu 3">
            <a:extLst>
              <a:ext uri="{FF2B5EF4-FFF2-40B4-BE49-F238E27FC236}">
                <a16:creationId xmlns:a16="http://schemas.microsoft.com/office/drawing/2014/main" id="{721612AD-84A4-7EDA-1BD8-9E6D89A5D6F6}"/>
              </a:ext>
            </a:extLst>
          </p:cNvPr>
          <p:cNvSpPr txBox="1"/>
          <p:nvPr/>
        </p:nvSpPr>
        <p:spPr>
          <a:xfrm>
            <a:off x="152400" y="2896388"/>
            <a:ext cx="10363200" cy="5925340"/>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tr-TR" sz="3200" b="1" dirty="0"/>
              <a:t>Kullanıldıkları zararlı grubuna göre sınıflandırma</a:t>
            </a:r>
          </a:p>
          <a:p>
            <a:pPr marL="914400" lvl="1" indent="-457200" algn="just">
              <a:lnSpc>
                <a:spcPct val="150000"/>
              </a:lnSpc>
              <a:buFont typeface="Symbol" panose="05050102010706020507" pitchFamily="18" charset="2"/>
              <a:buChar char=""/>
            </a:pPr>
            <a:r>
              <a:rPr lang="tr-TR" sz="3200" dirty="0"/>
              <a:t>Böcekleri öldürenler (İnsektisit)</a:t>
            </a:r>
          </a:p>
          <a:p>
            <a:pPr marL="914400" lvl="1" indent="-457200" algn="just">
              <a:lnSpc>
                <a:spcPct val="150000"/>
              </a:lnSpc>
              <a:buFont typeface="Symbol" panose="05050102010706020507" pitchFamily="18" charset="2"/>
              <a:buChar char=""/>
            </a:pPr>
            <a:r>
              <a:rPr lang="tr-TR" sz="3200" dirty="0"/>
              <a:t>Fungusları (mantarları) öldürenler (Fungusit)</a:t>
            </a:r>
          </a:p>
          <a:p>
            <a:pPr marL="914400" lvl="1" indent="-457200" algn="just">
              <a:lnSpc>
                <a:spcPct val="150000"/>
              </a:lnSpc>
              <a:buFont typeface="Symbol" panose="05050102010706020507" pitchFamily="18" charset="2"/>
              <a:buChar char=""/>
            </a:pPr>
            <a:r>
              <a:rPr lang="tr-TR" sz="3200" dirty="0"/>
              <a:t>Yabancı otları öldürenler (Herbisit)</a:t>
            </a:r>
          </a:p>
          <a:p>
            <a:pPr marL="914400" lvl="1" indent="-457200" algn="just">
              <a:lnSpc>
                <a:spcPct val="150000"/>
              </a:lnSpc>
              <a:buFont typeface="Symbol" panose="05050102010706020507" pitchFamily="18" charset="2"/>
              <a:buChar char=""/>
            </a:pPr>
            <a:r>
              <a:rPr lang="tr-TR" sz="3200" dirty="0"/>
              <a:t>Örümcekleri öldürenler (</a:t>
            </a:r>
            <a:r>
              <a:rPr lang="tr-TR" sz="3200" dirty="0" err="1"/>
              <a:t>Akarisit</a:t>
            </a:r>
            <a:r>
              <a:rPr lang="tr-TR" sz="3200" dirty="0"/>
              <a:t>)</a:t>
            </a:r>
          </a:p>
          <a:p>
            <a:pPr marL="914400" lvl="1" indent="-457200" algn="just">
              <a:lnSpc>
                <a:spcPct val="150000"/>
              </a:lnSpc>
              <a:buFont typeface="Symbol" panose="05050102010706020507" pitchFamily="18" charset="2"/>
              <a:buChar char=""/>
            </a:pPr>
            <a:r>
              <a:rPr lang="tr-TR" sz="3200" dirty="0"/>
              <a:t>Kemirgenleri öldürenler (</a:t>
            </a:r>
            <a:r>
              <a:rPr lang="tr-TR" sz="3200" dirty="0" err="1"/>
              <a:t>Rodentisit</a:t>
            </a:r>
            <a:r>
              <a:rPr lang="tr-TR" sz="3200" dirty="0"/>
              <a:t>) </a:t>
            </a:r>
          </a:p>
          <a:p>
            <a:pPr marL="914400" lvl="1" indent="-457200" algn="just">
              <a:lnSpc>
                <a:spcPct val="150000"/>
              </a:lnSpc>
              <a:buFont typeface="Symbol" panose="05050102010706020507" pitchFamily="18" charset="2"/>
              <a:buChar char=""/>
            </a:pPr>
            <a:r>
              <a:rPr lang="tr-TR" sz="3200" dirty="0"/>
              <a:t>Salyangozları öldürenler (</a:t>
            </a:r>
            <a:r>
              <a:rPr lang="tr-TR" sz="3200" dirty="0" err="1"/>
              <a:t>Mollussisit</a:t>
            </a:r>
            <a:r>
              <a:rPr lang="tr-TR" sz="3200" dirty="0"/>
              <a:t>)</a:t>
            </a:r>
          </a:p>
          <a:p>
            <a:pPr marL="914400" lvl="1" indent="-457200" algn="just">
              <a:lnSpc>
                <a:spcPct val="150000"/>
              </a:lnSpc>
              <a:buFont typeface="Symbol" panose="05050102010706020507" pitchFamily="18" charset="2"/>
              <a:buChar char=""/>
            </a:pPr>
            <a:r>
              <a:rPr lang="tr-TR" sz="3200" dirty="0"/>
              <a:t>Kaçırıcılar (</a:t>
            </a:r>
            <a:r>
              <a:rPr lang="tr-TR" sz="3200" dirty="0" err="1"/>
              <a:t>Repellent</a:t>
            </a:r>
            <a:r>
              <a:rPr lang="tr-TR" sz="3200" dirty="0"/>
              <a:t>)  </a:t>
            </a:r>
          </a:p>
        </p:txBody>
      </p:sp>
      <p:pic>
        <p:nvPicPr>
          <p:cNvPr id="5122" name="Picture 2" descr="Chrysamed Insektisit 2 Lt Kokusuz Lekesiz Genel Haşere Ilacı Fiyatı">
            <a:extLst>
              <a:ext uri="{FF2B5EF4-FFF2-40B4-BE49-F238E27FC236}">
                <a16:creationId xmlns:a16="http://schemas.microsoft.com/office/drawing/2014/main" id="{B5406DD7-8741-2BAB-003E-D1249C199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5200" y="2930894"/>
            <a:ext cx="357187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2016 Sezonu Buğdaya ot,kök-boğaz,pas,külleme ilacı fiyatları hk. | Sayfa 3  | TrakKulüp - Traktörler ve Tarım Makineleri">
            <a:extLst>
              <a:ext uri="{FF2B5EF4-FFF2-40B4-BE49-F238E27FC236}">
                <a16:creationId xmlns:a16="http://schemas.microsoft.com/office/drawing/2014/main" id="{8DDCE899-F8DC-612A-5C77-0558E4D9A7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72574" y="5883864"/>
            <a:ext cx="3437626" cy="25782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çöpçatan trafik aziz korfosat 48 sl 5 lt yabanci ot ilaci -  uccheidelberg.org">
            <a:extLst>
              <a:ext uri="{FF2B5EF4-FFF2-40B4-BE49-F238E27FC236}">
                <a16:creationId xmlns:a16="http://schemas.microsoft.com/office/drawing/2014/main" id="{969A1DEA-9271-344A-8E32-EDD77AA71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2574" y="3022480"/>
            <a:ext cx="3437626" cy="257822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armin Taneli Buğday Zehiri, 250 g, Difenacoum aktif maddeleri rodentisit |  Nexles Türkiye">
            <a:extLst>
              <a:ext uri="{FF2B5EF4-FFF2-40B4-BE49-F238E27FC236}">
                <a16:creationId xmlns:a16="http://schemas.microsoft.com/office/drawing/2014/main" id="{084F7BCB-B7C4-C14D-7976-0EDBA2E45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6136" y="6771227"/>
            <a:ext cx="3381713" cy="338171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jhonson Off Familycare Insect &amp; Mosquito Repellent Aerosol Off Sinek Kovucu  Sprey 113 Gr Fiyatı, Yorumları - Trendyol">
            <a:extLst>
              <a:ext uri="{FF2B5EF4-FFF2-40B4-BE49-F238E27FC236}">
                <a16:creationId xmlns:a16="http://schemas.microsoft.com/office/drawing/2014/main" id="{C80BEB50-3D38-F966-A22E-FF555C9929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22187" y="3686645"/>
            <a:ext cx="25146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084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4" name="Metin kutusu 3">
            <a:extLst>
              <a:ext uri="{FF2B5EF4-FFF2-40B4-BE49-F238E27FC236}">
                <a16:creationId xmlns:a16="http://schemas.microsoft.com/office/drawing/2014/main" id="{721612AD-84A4-7EDA-1BD8-9E6D89A5D6F6}"/>
              </a:ext>
            </a:extLst>
          </p:cNvPr>
          <p:cNvSpPr txBox="1"/>
          <p:nvPr/>
        </p:nvSpPr>
        <p:spPr>
          <a:xfrm>
            <a:off x="152400" y="2896388"/>
            <a:ext cx="17602200" cy="5186676"/>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tr-TR" sz="3200" b="1" u="sng" dirty="0"/>
              <a:t>Etki şekillerine göre sınıflandırma</a:t>
            </a:r>
          </a:p>
          <a:p>
            <a:pPr marL="914400" lvl="1" indent="-457200" algn="just">
              <a:lnSpc>
                <a:spcPct val="150000"/>
              </a:lnSpc>
              <a:buFont typeface="Arial" panose="020B0604020202020204" pitchFamily="34" charset="0"/>
              <a:buChar char="•"/>
            </a:pPr>
            <a:r>
              <a:rPr lang="tr-TR" sz="3200" b="1" dirty="0"/>
              <a:t>Mide </a:t>
            </a:r>
            <a:r>
              <a:rPr lang="tr-TR" sz="3200" b="1" dirty="0" err="1"/>
              <a:t>zehiri</a:t>
            </a:r>
            <a:r>
              <a:rPr lang="tr-TR" sz="3200" b="1" dirty="0"/>
              <a:t>, </a:t>
            </a:r>
            <a:r>
              <a:rPr lang="tr-TR" sz="3200" dirty="0"/>
              <a:t>zararlının vücuduna ağız yoluyla verilip sindirim sistemine geçtikten sonra zehirlenmelere sebep olur. </a:t>
            </a:r>
          </a:p>
          <a:p>
            <a:pPr marL="914400" lvl="1" indent="-457200" algn="just">
              <a:lnSpc>
                <a:spcPct val="150000"/>
              </a:lnSpc>
              <a:buFont typeface="Arial" panose="020B0604020202020204" pitchFamily="34" charset="0"/>
              <a:buChar char="•"/>
            </a:pPr>
            <a:r>
              <a:rPr lang="tr-TR" sz="3200" b="1" dirty="0"/>
              <a:t>Değme (temas) </a:t>
            </a:r>
            <a:r>
              <a:rPr lang="tr-TR" sz="3200" b="1" dirty="0" err="1"/>
              <a:t>zehiri</a:t>
            </a:r>
            <a:r>
              <a:rPr lang="tr-TR" sz="3200" b="1" dirty="0"/>
              <a:t>, </a:t>
            </a:r>
            <a:r>
              <a:rPr lang="tr-TR" sz="3200" dirty="0"/>
              <a:t>zararlıların ilaçlanmış yüzeylerde gezinmeleri sırasında </a:t>
            </a:r>
            <a:r>
              <a:rPr lang="tr-TR" sz="3200" dirty="0" err="1"/>
              <a:t>kutikuladan</a:t>
            </a:r>
            <a:r>
              <a:rPr lang="tr-TR" sz="3200" dirty="0"/>
              <a:t> (bitkilerde bulunan koruyucu ve su geçirmez özellikte mumsu bir tabaka) nüfuz ederek vücut içerisine girip etkili olan zehirlerdir. </a:t>
            </a:r>
          </a:p>
          <a:p>
            <a:pPr marL="914400" lvl="1" indent="-457200" algn="just">
              <a:lnSpc>
                <a:spcPct val="150000"/>
              </a:lnSpc>
              <a:buFont typeface="Arial" panose="020B0604020202020204" pitchFamily="34" charset="0"/>
              <a:buChar char="•"/>
            </a:pPr>
            <a:r>
              <a:rPr lang="tr-TR" sz="3200" b="1" dirty="0"/>
              <a:t>Solunum </a:t>
            </a:r>
            <a:r>
              <a:rPr lang="tr-TR" sz="3200" b="1" dirty="0" err="1"/>
              <a:t>zehiri</a:t>
            </a:r>
            <a:r>
              <a:rPr lang="tr-TR" sz="3200" dirty="0"/>
              <a:t>, gaz haline geçerek solunum organlarından vücut içerisine giren zehirlerdir.</a:t>
            </a:r>
          </a:p>
        </p:txBody>
      </p:sp>
    </p:spTree>
    <p:extLst>
      <p:ext uri="{BB962C8B-B14F-4D97-AF65-F5344CB8AC3E}">
        <p14:creationId xmlns:p14="http://schemas.microsoft.com/office/powerpoint/2010/main" val="3754331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 NEDİR?</a:t>
            </a:r>
          </a:p>
        </p:txBody>
      </p:sp>
      <p:sp>
        <p:nvSpPr>
          <p:cNvPr id="6" name="Metin kutusu 5">
            <a:extLst>
              <a:ext uri="{FF2B5EF4-FFF2-40B4-BE49-F238E27FC236}">
                <a16:creationId xmlns:a16="http://schemas.microsoft.com/office/drawing/2014/main" id="{9173538D-4DB8-08D3-8AF1-E8BBD9AE4FB1}"/>
              </a:ext>
            </a:extLst>
          </p:cNvPr>
          <p:cNvSpPr txBox="1"/>
          <p:nvPr/>
        </p:nvSpPr>
        <p:spPr>
          <a:xfrm>
            <a:off x="0" y="2861883"/>
            <a:ext cx="18135600" cy="7402668"/>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tr-TR" sz="3200" b="1" i="0" dirty="0">
                <a:solidFill>
                  <a:srgbClr val="000000"/>
                </a:solidFill>
                <a:effectLst/>
                <a:latin typeface="+mj-lt"/>
              </a:rPr>
              <a:t>ORGANİK=EKOLOJİK=BİYOLOJİK Eş Anlamlıdır</a:t>
            </a:r>
            <a:endParaRPr lang="tr-TR" sz="3200" b="0" i="0" dirty="0">
              <a:solidFill>
                <a:srgbClr val="000000"/>
              </a:solidFill>
              <a:effectLst/>
              <a:latin typeface="+mj-lt"/>
            </a:endParaRPr>
          </a:p>
          <a:p>
            <a:pPr marL="457200" indent="-457200" algn="just">
              <a:lnSpc>
                <a:spcPct val="150000"/>
              </a:lnSpc>
              <a:buFont typeface="Arial" panose="020B0604020202020204" pitchFamily="34" charset="0"/>
              <a:buChar char="•"/>
            </a:pPr>
            <a:r>
              <a:rPr lang="tr-TR" sz="3200" b="0" i="0" dirty="0">
                <a:solidFill>
                  <a:srgbClr val="000000"/>
                </a:solidFill>
                <a:effectLst/>
                <a:latin typeface="+mj-lt"/>
              </a:rPr>
              <a:t>Organik tarım; bitkisel ve hayvansal ürünlerin üretimi sırasında </a:t>
            </a:r>
            <a:r>
              <a:rPr lang="tr-TR" sz="3200" b="1" i="0" dirty="0">
                <a:solidFill>
                  <a:srgbClr val="000000"/>
                </a:solidFill>
                <a:effectLst/>
                <a:latin typeface="+mj-lt"/>
              </a:rPr>
              <a:t>çevreyi</a:t>
            </a:r>
            <a:r>
              <a:rPr lang="tr-TR" sz="3200" b="0" i="0" dirty="0">
                <a:solidFill>
                  <a:srgbClr val="000000"/>
                </a:solidFill>
                <a:effectLst/>
                <a:latin typeface="+mj-lt"/>
              </a:rPr>
              <a:t>, </a:t>
            </a:r>
            <a:r>
              <a:rPr lang="tr-TR" sz="3200" b="1" i="0" dirty="0">
                <a:solidFill>
                  <a:srgbClr val="000000"/>
                </a:solidFill>
                <a:effectLst/>
                <a:latin typeface="+mj-lt"/>
              </a:rPr>
              <a:t>hayvanları ve insanları koruyan </a:t>
            </a:r>
            <a:r>
              <a:rPr lang="tr-TR" sz="3200" b="0" i="0" dirty="0">
                <a:solidFill>
                  <a:srgbClr val="000000"/>
                </a:solidFill>
                <a:effectLst/>
                <a:latin typeface="+mj-lt"/>
              </a:rPr>
              <a:t>tekniklerin kullanıldığı bir tarımsal üretim yöntemidir. </a:t>
            </a:r>
          </a:p>
          <a:p>
            <a:pPr marL="457200" indent="-457200" algn="just">
              <a:lnSpc>
                <a:spcPct val="150000"/>
              </a:lnSpc>
              <a:buFont typeface="Arial" panose="020B0604020202020204" pitchFamily="34" charset="0"/>
              <a:buChar char="•"/>
            </a:pPr>
            <a:r>
              <a:rPr lang="tr-TR" sz="3200" b="0" i="0" dirty="0">
                <a:solidFill>
                  <a:srgbClr val="000000"/>
                </a:solidFill>
                <a:effectLst/>
                <a:latin typeface="+mj-lt"/>
              </a:rPr>
              <a:t>Üretimden tüketime kadar tarım sürecinin tamamı kontrollü olup herhangi bir </a:t>
            </a:r>
            <a:r>
              <a:rPr lang="tr-TR" sz="3200" b="1" i="0" u="sng" dirty="0">
                <a:solidFill>
                  <a:srgbClr val="000000"/>
                </a:solidFill>
                <a:effectLst/>
                <a:latin typeface="+mj-lt"/>
              </a:rPr>
              <a:t>kimyasal malzemeye yer verilmez</a:t>
            </a:r>
            <a:r>
              <a:rPr lang="tr-TR" sz="3200" b="0" i="0" dirty="0">
                <a:solidFill>
                  <a:srgbClr val="000000"/>
                </a:solidFill>
                <a:effectLst/>
                <a:latin typeface="+mj-lt"/>
              </a:rPr>
              <a:t>. </a:t>
            </a:r>
          </a:p>
          <a:p>
            <a:pPr marL="457200" indent="-457200" algn="just">
              <a:lnSpc>
                <a:spcPct val="150000"/>
              </a:lnSpc>
              <a:buFont typeface="Arial" panose="020B0604020202020204" pitchFamily="34" charset="0"/>
              <a:buChar char="•"/>
            </a:pPr>
            <a:r>
              <a:rPr lang="tr-TR" sz="3200" b="0" i="0" dirty="0">
                <a:solidFill>
                  <a:srgbClr val="000000"/>
                </a:solidFill>
                <a:effectLst/>
                <a:latin typeface="+mj-lt"/>
              </a:rPr>
              <a:t>Organik tarım sayesinde hava, toprak ve su kirliliğinin önüne geçilerek insan ve hayvan sağlığı korunmuş olur.</a:t>
            </a:r>
          </a:p>
          <a:p>
            <a:pPr marL="457200" indent="-457200" algn="just">
              <a:lnSpc>
                <a:spcPct val="150000"/>
              </a:lnSpc>
              <a:buFont typeface="Arial" panose="020B0604020202020204" pitchFamily="34" charset="0"/>
              <a:buChar char="•"/>
            </a:pPr>
            <a:r>
              <a:rPr lang="tr-TR" sz="3200" dirty="0">
                <a:latin typeface="+mj-lt"/>
              </a:rPr>
              <a:t>Organik ürün, tüketiciye ulaşıncaya kadar tüm süreçlerde, yani </a:t>
            </a:r>
            <a:r>
              <a:rPr lang="tr-TR" sz="3200" b="1" dirty="0">
                <a:latin typeface="+mj-lt"/>
              </a:rPr>
              <a:t>üretim</a:t>
            </a:r>
            <a:r>
              <a:rPr lang="tr-TR" sz="3200" dirty="0">
                <a:latin typeface="+mj-lt"/>
              </a:rPr>
              <a:t>, </a:t>
            </a:r>
            <a:r>
              <a:rPr lang="tr-TR" sz="3200" b="1" dirty="0">
                <a:latin typeface="+mj-lt"/>
              </a:rPr>
              <a:t>ambalajlama</a:t>
            </a:r>
            <a:r>
              <a:rPr lang="tr-TR" sz="3200" dirty="0">
                <a:latin typeface="+mj-lt"/>
              </a:rPr>
              <a:t>, </a:t>
            </a:r>
            <a:r>
              <a:rPr lang="tr-TR" sz="3200" b="1" dirty="0">
                <a:latin typeface="+mj-lt"/>
              </a:rPr>
              <a:t>taşıma</a:t>
            </a:r>
            <a:r>
              <a:rPr lang="tr-TR" sz="3200" dirty="0">
                <a:latin typeface="+mj-lt"/>
              </a:rPr>
              <a:t>, </a:t>
            </a:r>
            <a:r>
              <a:rPr lang="tr-TR" sz="3200" b="1" dirty="0">
                <a:latin typeface="+mj-lt"/>
              </a:rPr>
              <a:t>etiketleme,</a:t>
            </a:r>
            <a:r>
              <a:rPr lang="tr-TR" sz="3200" dirty="0">
                <a:latin typeface="+mj-lt"/>
              </a:rPr>
              <a:t> </a:t>
            </a:r>
            <a:r>
              <a:rPr lang="tr-TR" sz="3200" b="1" dirty="0">
                <a:latin typeface="+mj-lt"/>
              </a:rPr>
              <a:t>depolama</a:t>
            </a:r>
            <a:r>
              <a:rPr lang="tr-TR" sz="3200" dirty="0">
                <a:latin typeface="+mj-lt"/>
              </a:rPr>
              <a:t> ve </a:t>
            </a:r>
            <a:r>
              <a:rPr lang="tr-TR" sz="3200" b="1" dirty="0">
                <a:latin typeface="+mj-lt"/>
              </a:rPr>
              <a:t>pazarlama aşamalarında </a:t>
            </a:r>
            <a:r>
              <a:rPr lang="tr-TR" sz="3200" dirty="0">
                <a:latin typeface="+mj-lt"/>
              </a:rPr>
              <a:t>yetkilendirilmiş kuruluş tarafından kontrol edilmiş ve sertifikalandırılmış olmalıdır</a:t>
            </a:r>
          </a:p>
        </p:txBody>
      </p:sp>
    </p:spTree>
    <p:extLst>
      <p:ext uri="{BB962C8B-B14F-4D97-AF65-F5344CB8AC3E}">
        <p14:creationId xmlns:p14="http://schemas.microsoft.com/office/powerpoint/2010/main" val="1729425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4" name="Metin kutusu 3">
            <a:extLst>
              <a:ext uri="{FF2B5EF4-FFF2-40B4-BE49-F238E27FC236}">
                <a16:creationId xmlns:a16="http://schemas.microsoft.com/office/drawing/2014/main" id="{721612AD-84A4-7EDA-1BD8-9E6D89A5D6F6}"/>
              </a:ext>
            </a:extLst>
          </p:cNvPr>
          <p:cNvSpPr txBox="1"/>
          <p:nvPr/>
        </p:nvSpPr>
        <p:spPr>
          <a:xfrm>
            <a:off x="152400" y="2896388"/>
            <a:ext cx="17449800" cy="4448013"/>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tr-TR" sz="3200" dirty="0"/>
              <a:t>Bugün tarım ilacı kullanılmadan üretim yapılması halinde, ürün miktarında ortalama % 65 oranında kayıp olabileceği tahmin edilmektedir. </a:t>
            </a:r>
          </a:p>
          <a:p>
            <a:pPr marL="457200" indent="-457200" algn="just">
              <a:lnSpc>
                <a:spcPct val="150000"/>
              </a:lnSpc>
              <a:buFont typeface="Arial" panose="020B0604020202020204" pitchFamily="34" charset="0"/>
              <a:buChar char="•"/>
            </a:pPr>
            <a:r>
              <a:rPr lang="tr-TR" sz="3200" dirty="0"/>
              <a:t>Tarımsal üretimde sorun olan hastalık, zararlı ve yabancı otların olumsuz etkilerinden ekonomik olarak korunabilmek için tüm dünyada olduğu gibi ülkemizde de entegre zararlı yönetim ilkeleri çerçevesinde çok yoğun olarak pestisit kullanılmaktadır.</a:t>
            </a:r>
          </a:p>
          <a:p>
            <a:pPr marL="457200" indent="-457200" algn="just">
              <a:lnSpc>
                <a:spcPct val="150000"/>
              </a:lnSpc>
              <a:buFont typeface="Arial" panose="020B0604020202020204" pitchFamily="34" charset="0"/>
              <a:buChar char="•"/>
            </a:pPr>
            <a:endParaRPr lang="tr-TR" sz="3200" dirty="0"/>
          </a:p>
        </p:txBody>
      </p:sp>
      <p:pic>
        <p:nvPicPr>
          <p:cNvPr id="5" name="Resim 4" descr="çim, dış mekan, çeltik tarlası, tarım içeren bir resim&#10;&#10;Açıklama otomatik olarak oluşturuldu">
            <a:extLst>
              <a:ext uri="{FF2B5EF4-FFF2-40B4-BE49-F238E27FC236}">
                <a16:creationId xmlns:a16="http://schemas.microsoft.com/office/drawing/2014/main" id="{922C634F-FC90-B09A-96C7-05A915CA2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743700"/>
            <a:ext cx="4521432" cy="3086259"/>
          </a:xfrm>
          <a:prstGeom prst="rect">
            <a:avLst/>
          </a:prstGeom>
        </p:spPr>
      </p:pic>
      <p:pic>
        <p:nvPicPr>
          <p:cNvPr id="7" name="Resim 6" descr="bitki patolojisi, büyük ölçek fotoğrafçılığı, dış mekan, bitki içeren bir resim&#10;&#10;Açıklama otomatik olarak oluşturuldu">
            <a:extLst>
              <a:ext uri="{FF2B5EF4-FFF2-40B4-BE49-F238E27FC236}">
                <a16:creationId xmlns:a16="http://schemas.microsoft.com/office/drawing/2014/main" id="{41602D46-8FB1-8415-CAA3-847CE98A6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9594" y="6210300"/>
            <a:ext cx="4634768" cy="3276673"/>
          </a:xfrm>
          <a:prstGeom prst="rect">
            <a:avLst/>
          </a:prstGeom>
        </p:spPr>
      </p:pic>
    </p:spTree>
    <p:extLst>
      <p:ext uri="{BB962C8B-B14F-4D97-AF65-F5344CB8AC3E}">
        <p14:creationId xmlns:p14="http://schemas.microsoft.com/office/powerpoint/2010/main" val="3273347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pic>
        <p:nvPicPr>
          <p:cNvPr id="6" name="Resim 5" descr="tuvalet malzemesi, toz, pudra içeren bir resim&#10;&#10;Açıklama otomatik olarak oluşturuldu">
            <a:extLst>
              <a:ext uri="{FF2B5EF4-FFF2-40B4-BE49-F238E27FC236}">
                <a16:creationId xmlns:a16="http://schemas.microsoft.com/office/drawing/2014/main" id="{463A8D30-1FEE-CDEA-DDED-88155E508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385" y="7623243"/>
            <a:ext cx="2686194" cy="2575961"/>
          </a:xfrm>
          <a:prstGeom prst="rect">
            <a:avLst/>
          </a:prstGeom>
        </p:spPr>
      </p:pic>
      <p:sp>
        <p:nvSpPr>
          <p:cNvPr id="8" name="Metin kutusu 7">
            <a:extLst>
              <a:ext uri="{FF2B5EF4-FFF2-40B4-BE49-F238E27FC236}">
                <a16:creationId xmlns:a16="http://schemas.microsoft.com/office/drawing/2014/main" id="{B7D4E493-5578-383A-4EC5-D08A5EED989F}"/>
              </a:ext>
            </a:extLst>
          </p:cNvPr>
          <p:cNvSpPr txBox="1"/>
          <p:nvPr/>
        </p:nvSpPr>
        <p:spPr>
          <a:xfrm>
            <a:off x="228600" y="2896389"/>
            <a:ext cx="17526000" cy="5186676"/>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tr-TR" sz="3200" dirty="0"/>
              <a:t>Bilinen ilk </a:t>
            </a:r>
            <a:r>
              <a:rPr lang="tr-TR" sz="3200" dirty="0" err="1"/>
              <a:t>pesitisit</a:t>
            </a:r>
            <a:r>
              <a:rPr lang="tr-TR" sz="3200" dirty="0"/>
              <a:t> </a:t>
            </a:r>
            <a:r>
              <a:rPr lang="tr-TR" sz="3200" dirty="0" err="1"/>
              <a:t>Mezapotamya’da</a:t>
            </a:r>
            <a:r>
              <a:rPr lang="tr-TR" sz="3200" dirty="0"/>
              <a:t> yaklaşık 4500 yıl önce antik Sümer döneminde kullanılan </a:t>
            </a:r>
            <a:r>
              <a:rPr lang="tr-TR" sz="3200" dirty="0" err="1"/>
              <a:t>elemental</a:t>
            </a:r>
            <a:r>
              <a:rPr lang="tr-TR" sz="3200" dirty="0"/>
              <a:t> kükürt tozudur.</a:t>
            </a:r>
          </a:p>
          <a:p>
            <a:pPr marL="457200" indent="-457200" algn="just">
              <a:lnSpc>
                <a:spcPct val="150000"/>
              </a:lnSpc>
              <a:buFont typeface="Arial" panose="020B0604020202020204" pitchFamily="34" charset="0"/>
              <a:buChar char="•"/>
            </a:pPr>
            <a:r>
              <a:rPr lang="tr-TR" sz="3200" dirty="0"/>
              <a:t>15. yüzyılda arsenik, </a:t>
            </a:r>
            <a:r>
              <a:rPr lang="tr-TR" sz="3200" dirty="0" err="1"/>
              <a:t>civa</a:t>
            </a:r>
            <a:r>
              <a:rPr lang="tr-TR" sz="3200" dirty="0"/>
              <a:t> ve kurşun gibi toksik kimyasallar tarım ürünlerindeki zararlıların öldürülmesinde kullanılmıştır.</a:t>
            </a:r>
          </a:p>
          <a:p>
            <a:pPr marL="457200" indent="-457200" algn="just">
              <a:lnSpc>
                <a:spcPct val="150000"/>
              </a:lnSpc>
              <a:buFont typeface="Arial" panose="020B0604020202020204" pitchFamily="34" charset="0"/>
              <a:buChar char="•"/>
            </a:pPr>
            <a:r>
              <a:rPr lang="tr-TR" sz="3200" dirty="0"/>
              <a:t>17. yüzyılda nikotin sülfat, insektisit olarak kullanılmak üzere tütünden </a:t>
            </a:r>
            <a:r>
              <a:rPr lang="tr-TR" sz="3200" dirty="0" err="1"/>
              <a:t>ekstrakte</a:t>
            </a:r>
            <a:r>
              <a:rPr lang="tr-TR" sz="3200" dirty="0"/>
              <a:t> edilmiştir.</a:t>
            </a:r>
          </a:p>
          <a:p>
            <a:pPr marL="457200" indent="-457200" algn="just">
              <a:lnSpc>
                <a:spcPct val="150000"/>
              </a:lnSpc>
              <a:buFont typeface="Arial" panose="020B0604020202020204" pitchFamily="34" charset="0"/>
              <a:buChar char="•"/>
            </a:pPr>
            <a:r>
              <a:rPr lang="tr-TR" sz="3200" dirty="0"/>
              <a:t>1877 yılında ABD’de Colorado patates böceğine karşı Paris yeşili denilen bakır arsenik bileşikleri kullanılmıştır.</a:t>
            </a:r>
          </a:p>
        </p:txBody>
      </p:sp>
      <p:pic>
        <p:nvPicPr>
          <p:cNvPr id="4" name="Resim 3">
            <a:extLst>
              <a:ext uri="{FF2B5EF4-FFF2-40B4-BE49-F238E27FC236}">
                <a16:creationId xmlns:a16="http://schemas.microsoft.com/office/drawing/2014/main" id="{C07BC44F-26D1-A75A-DF95-63CE5469D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039099"/>
            <a:ext cx="2756042" cy="2228965"/>
          </a:xfrm>
          <a:prstGeom prst="rect">
            <a:avLst/>
          </a:prstGeom>
        </p:spPr>
      </p:pic>
      <p:pic>
        <p:nvPicPr>
          <p:cNvPr id="10" name="Resim 9">
            <a:extLst>
              <a:ext uri="{FF2B5EF4-FFF2-40B4-BE49-F238E27FC236}">
                <a16:creationId xmlns:a16="http://schemas.microsoft.com/office/drawing/2014/main" id="{2C236E55-706F-D4F7-CB4F-BFF710304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0" y="7600191"/>
            <a:ext cx="3624675" cy="2581727"/>
          </a:xfrm>
          <a:prstGeom prst="rect">
            <a:avLst/>
          </a:prstGeom>
        </p:spPr>
      </p:pic>
      <p:pic>
        <p:nvPicPr>
          <p:cNvPr id="12" name="Resim 11" descr="omurgasız, böcek, kınkanatlı, haşere, zararlı böcek içeren bir resim&#10;&#10;Açıklama otomatik olarak oluşturuldu">
            <a:extLst>
              <a:ext uri="{FF2B5EF4-FFF2-40B4-BE49-F238E27FC236}">
                <a16:creationId xmlns:a16="http://schemas.microsoft.com/office/drawing/2014/main" id="{4AF96BFC-799F-947A-E81E-22C4F27E1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5658" y="7600191"/>
            <a:ext cx="2756042" cy="2622067"/>
          </a:xfrm>
          <a:prstGeom prst="rect">
            <a:avLst/>
          </a:prstGeom>
        </p:spPr>
      </p:pic>
      <p:pic>
        <p:nvPicPr>
          <p:cNvPr id="14" name="Resim 13" descr="taslak, çizim, çizgi film, metin içeren bir resim&#10;&#10;Açıklama otomatik olarak oluşturuldu">
            <a:extLst>
              <a:ext uri="{FF2B5EF4-FFF2-40B4-BE49-F238E27FC236}">
                <a16:creationId xmlns:a16="http://schemas.microsoft.com/office/drawing/2014/main" id="{AE697C32-6B4B-88F3-6CC3-AB0E4DE772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8632" y="7326509"/>
            <a:ext cx="2609984" cy="2895749"/>
          </a:xfrm>
          <a:prstGeom prst="rect">
            <a:avLst/>
          </a:prstGeom>
        </p:spPr>
      </p:pic>
    </p:spTree>
    <p:extLst>
      <p:ext uri="{BB962C8B-B14F-4D97-AF65-F5344CB8AC3E}">
        <p14:creationId xmlns:p14="http://schemas.microsoft.com/office/powerpoint/2010/main" val="370748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8" name="Metin kutusu 7">
            <a:extLst>
              <a:ext uri="{FF2B5EF4-FFF2-40B4-BE49-F238E27FC236}">
                <a16:creationId xmlns:a16="http://schemas.microsoft.com/office/drawing/2014/main" id="{B7D4E493-5578-383A-4EC5-D08A5EED989F}"/>
              </a:ext>
            </a:extLst>
          </p:cNvPr>
          <p:cNvSpPr txBox="1"/>
          <p:nvPr/>
        </p:nvSpPr>
        <p:spPr>
          <a:xfrm>
            <a:off x="228600" y="2896389"/>
            <a:ext cx="17526000" cy="4448013"/>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tr-TR" sz="3200" dirty="0"/>
              <a:t>İlk sentetik böcek ilacı olan DDT (</a:t>
            </a:r>
            <a:r>
              <a:rPr lang="tr-TR" sz="3200" b="1" dirty="0" err="1"/>
              <a:t>d</a:t>
            </a:r>
            <a:r>
              <a:rPr lang="tr-TR" sz="3200" dirty="0" err="1"/>
              <a:t>ikloro</a:t>
            </a:r>
            <a:r>
              <a:rPr lang="tr-TR" sz="3200" b="1" dirty="0" err="1"/>
              <a:t>d</a:t>
            </a:r>
            <a:r>
              <a:rPr lang="tr-TR" sz="3200" dirty="0" err="1"/>
              <a:t>ifenil</a:t>
            </a:r>
            <a:r>
              <a:rPr lang="tr-TR" sz="3200" dirty="0"/>
              <a:t> </a:t>
            </a:r>
            <a:r>
              <a:rPr lang="tr-TR" sz="3200" b="1" dirty="0" err="1"/>
              <a:t>t</a:t>
            </a:r>
            <a:r>
              <a:rPr lang="tr-TR" sz="3200" dirty="0" err="1"/>
              <a:t>rikoloroetamin</a:t>
            </a:r>
            <a:r>
              <a:rPr lang="tr-TR" sz="3200" dirty="0"/>
              <a:t>) 1873 yılında bir alman bilim adamı tarafından formüle edildikten sonra 1939 yılında İsviçreli kimyacı Paul </a:t>
            </a:r>
            <a:r>
              <a:rPr lang="tr-TR" sz="3200" dirty="0" err="1"/>
              <a:t>Mueller</a:t>
            </a:r>
            <a:r>
              <a:rPr lang="tr-TR" sz="3200" dirty="0"/>
              <a:t> tarafından pestisit özellikleri belirlendi.</a:t>
            </a:r>
          </a:p>
          <a:p>
            <a:pPr marL="457200" indent="-457200" algn="just">
              <a:lnSpc>
                <a:spcPct val="150000"/>
              </a:lnSpc>
              <a:buFont typeface="Arial" panose="020B0604020202020204" pitchFamily="34" charset="0"/>
              <a:buChar char="•"/>
            </a:pPr>
            <a:r>
              <a:rPr lang="tr-TR" sz="3200" dirty="0"/>
              <a:t>Müller 1948 yılında, bu mucize bileşik üzerine yaptığı çalışmasıyla, temelde bu bileşiğin sıtma ve tifo gibi böcek kaynaklı hastalıkları azaltmada önemli bir etkisi olmasından dolayı fizyoloji ve tıp dalında Nobel Ödülüne layık görülmüştür..</a:t>
            </a:r>
          </a:p>
        </p:txBody>
      </p:sp>
      <p:pic>
        <p:nvPicPr>
          <p:cNvPr id="10" name="Resim 9" descr="şişe, metin, teneke, alkolsüz içki içeren bir resim&#10;&#10;Açıklama otomatik olarak oluşturuldu">
            <a:extLst>
              <a:ext uri="{FF2B5EF4-FFF2-40B4-BE49-F238E27FC236}">
                <a16:creationId xmlns:a16="http://schemas.microsoft.com/office/drawing/2014/main" id="{7453988A-3D43-EBA7-5D01-2B4F1A118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7600" y="6972300"/>
            <a:ext cx="2368672" cy="3194214"/>
          </a:xfrm>
          <a:prstGeom prst="rect">
            <a:avLst/>
          </a:prstGeom>
        </p:spPr>
      </p:pic>
      <p:pic>
        <p:nvPicPr>
          <p:cNvPr id="12" name="Resim 11">
            <a:extLst>
              <a:ext uri="{FF2B5EF4-FFF2-40B4-BE49-F238E27FC236}">
                <a16:creationId xmlns:a16="http://schemas.microsoft.com/office/drawing/2014/main" id="{C7D36DB5-4304-7C2B-3E90-8C7D65C13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668096"/>
            <a:ext cx="3765744" cy="2546481"/>
          </a:xfrm>
          <a:prstGeom prst="rect">
            <a:avLst/>
          </a:prstGeom>
        </p:spPr>
      </p:pic>
      <p:pic>
        <p:nvPicPr>
          <p:cNvPr id="14" name="Resim 13" descr="giyim, kişi, şahıs, insan yüzü, adam, insan içeren bir resim&#10;&#10;Açıklama otomatik olarak oluşturuldu">
            <a:extLst>
              <a:ext uri="{FF2B5EF4-FFF2-40B4-BE49-F238E27FC236}">
                <a16:creationId xmlns:a16="http://schemas.microsoft.com/office/drawing/2014/main" id="{76C9FD10-737D-3574-46BB-BE2903D4B2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966" y="7305631"/>
            <a:ext cx="4013539" cy="2886661"/>
          </a:xfrm>
          <a:prstGeom prst="rect">
            <a:avLst/>
          </a:prstGeom>
        </p:spPr>
      </p:pic>
      <p:pic>
        <p:nvPicPr>
          <p:cNvPr id="4" name="Resim 3">
            <a:extLst>
              <a:ext uri="{FF2B5EF4-FFF2-40B4-BE49-F238E27FC236}">
                <a16:creationId xmlns:a16="http://schemas.microsoft.com/office/drawing/2014/main" id="{F598CA1D-6BF6-F2AD-AA40-96D28F6344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7000" y="7344402"/>
            <a:ext cx="4267200" cy="2778168"/>
          </a:xfrm>
          <a:prstGeom prst="rect">
            <a:avLst/>
          </a:prstGeom>
        </p:spPr>
      </p:pic>
    </p:spTree>
    <p:extLst>
      <p:ext uri="{BB962C8B-B14F-4D97-AF65-F5344CB8AC3E}">
        <p14:creationId xmlns:p14="http://schemas.microsoft.com/office/powerpoint/2010/main" val="26016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8" name="Metin kutusu 7">
            <a:extLst>
              <a:ext uri="{FF2B5EF4-FFF2-40B4-BE49-F238E27FC236}">
                <a16:creationId xmlns:a16="http://schemas.microsoft.com/office/drawing/2014/main" id="{B7D4E493-5578-383A-4EC5-D08A5EED989F}"/>
              </a:ext>
            </a:extLst>
          </p:cNvPr>
          <p:cNvSpPr txBox="1"/>
          <p:nvPr/>
        </p:nvSpPr>
        <p:spPr>
          <a:xfrm>
            <a:off x="228600" y="2896389"/>
            <a:ext cx="17526000" cy="2970685"/>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tr-TR" sz="3200" dirty="0"/>
              <a:t>DDT, 2. Dünya Savaşı'nın sona erdiği 1945 yılından sonra sivil amaçlar için kullanılmaya başlandı. Sivrisinek, kır tırtılı ve Japon kınkanatlısı gibi böceklerle mücadele amacıyla şehirlerin üzerine havadan püskürtüldü.</a:t>
            </a:r>
          </a:p>
          <a:p>
            <a:pPr marL="457200" indent="-457200" algn="just">
              <a:lnSpc>
                <a:spcPct val="150000"/>
              </a:lnSpc>
              <a:buFont typeface="Arial" panose="020B0604020202020204" pitchFamily="34" charset="0"/>
              <a:buChar char="•"/>
            </a:pPr>
            <a:r>
              <a:rPr lang="tr-TR" sz="3200" dirty="0"/>
              <a:t>Zemin yüzeyinde ise caddeleri, evleri, kanalizasyonları ve çiftlik hayvanlarını temizlemede kullanıldı.</a:t>
            </a:r>
          </a:p>
        </p:txBody>
      </p:sp>
      <p:pic>
        <p:nvPicPr>
          <p:cNvPr id="16" name="Resim 15">
            <a:extLst>
              <a:ext uri="{FF2B5EF4-FFF2-40B4-BE49-F238E27FC236}">
                <a16:creationId xmlns:a16="http://schemas.microsoft.com/office/drawing/2014/main" id="{D8DA4C2B-70B9-FE6B-CF4E-A074B95D8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74" y="6746427"/>
            <a:ext cx="4595802" cy="3235819"/>
          </a:xfrm>
          <a:prstGeom prst="rect">
            <a:avLst/>
          </a:prstGeom>
        </p:spPr>
      </p:pic>
      <p:pic>
        <p:nvPicPr>
          <p:cNvPr id="18" name="Resim 17">
            <a:extLst>
              <a:ext uri="{FF2B5EF4-FFF2-40B4-BE49-F238E27FC236}">
                <a16:creationId xmlns:a16="http://schemas.microsoft.com/office/drawing/2014/main" id="{64E1A31E-9A66-73EA-8F69-9B4A26842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924" y="6746423"/>
            <a:ext cx="5082026" cy="3235819"/>
          </a:xfrm>
          <a:prstGeom prst="rect">
            <a:avLst/>
          </a:prstGeom>
        </p:spPr>
      </p:pic>
      <p:pic>
        <p:nvPicPr>
          <p:cNvPr id="20" name="Resim 19">
            <a:extLst>
              <a:ext uri="{FF2B5EF4-FFF2-40B4-BE49-F238E27FC236}">
                <a16:creationId xmlns:a16="http://schemas.microsoft.com/office/drawing/2014/main" id="{0C3B88F2-CEC3-0B76-423F-C57A7DFA3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6737985"/>
            <a:ext cx="2362200" cy="3129916"/>
          </a:xfrm>
          <a:prstGeom prst="rect">
            <a:avLst/>
          </a:prstGeom>
        </p:spPr>
      </p:pic>
      <p:pic>
        <p:nvPicPr>
          <p:cNvPr id="22" name="Resim 21">
            <a:extLst>
              <a:ext uri="{FF2B5EF4-FFF2-40B4-BE49-F238E27FC236}">
                <a16:creationId xmlns:a16="http://schemas.microsoft.com/office/drawing/2014/main" id="{A1AB1A3C-0ABF-6E0E-E6C9-13A7034F9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1600" y="6737985"/>
            <a:ext cx="4389622" cy="3244258"/>
          </a:xfrm>
          <a:prstGeom prst="rect">
            <a:avLst/>
          </a:prstGeom>
        </p:spPr>
      </p:pic>
      <p:pic>
        <p:nvPicPr>
          <p:cNvPr id="30" name="Resim 29">
            <a:extLst>
              <a:ext uri="{FF2B5EF4-FFF2-40B4-BE49-F238E27FC236}">
                <a16:creationId xmlns:a16="http://schemas.microsoft.com/office/drawing/2014/main" id="{D79FCB9A-3693-C927-F3B3-B180F7037E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5776" y="30785"/>
            <a:ext cx="12294746" cy="9580968"/>
          </a:xfrm>
          <a:prstGeom prst="rect">
            <a:avLst/>
          </a:prstGeom>
        </p:spPr>
      </p:pic>
      <p:pic>
        <p:nvPicPr>
          <p:cNvPr id="26" name="Resim 25">
            <a:extLst>
              <a:ext uri="{FF2B5EF4-FFF2-40B4-BE49-F238E27FC236}">
                <a16:creationId xmlns:a16="http://schemas.microsoft.com/office/drawing/2014/main" id="{90D5C7FB-A999-9DD2-1B8B-20A59E483F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0376" y="304754"/>
            <a:ext cx="13268804" cy="9580967"/>
          </a:xfrm>
          <a:prstGeom prst="rect">
            <a:avLst/>
          </a:prstGeom>
        </p:spPr>
      </p:pic>
      <p:pic>
        <p:nvPicPr>
          <p:cNvPr id="36" name="Resim 35">
            <a:extLst>
              <a:ext uri="{FF2B5EF4-FFF2-40B4-BE49-F238E27FC236}">
                <a16:creationId xmlns:a16="http://schemas.microsoft.com/office/drawing/2014/main" id="{8A550900-2468-686D-8A39-67444EF1C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9443" y="304754"/>
            <a:ext cx="13265551" cy="9306999"/>
          </a:xfrm>
          <a:prstGeom prst="rect">
            <a:avLst/>
          </a:prstGeom>
        </p:spPr>
      </p:pic>
      <p:pic>
        <p:nvPicPr>
          <p:cNvPr id="34" name="Resim 33" descr="kişi, şahıs, giyim, beyzbol, dış mekan içeren bir resim&#10;&#10;Açıklama otomatik olarak oluşturuldu">
            <a:extLst>
              <a:ext uri="{FF2B5EF4-FFF2-40B4-BE49-F238E27FC236}">
                <a16:creationId xmlns:a16="http://schemas.microsoft.com/office/drawing/2014/main" id="{18CAF1B6-0F2F-85A5-586D-AE4617F66E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3699" y="208228"/>
            <a:ext cx="13555241" cy="9362153"/>
          </a:xfrm>
          <a:prstGeom prst="rect">
            <a:avLst/>
          </a:prstGeom>
        </p:spPr>
      </p:pic>
      <p:pic>
        <p:nvPicPr>
          <p:cNvPr id="32" name="Resim 31" descr="dış mekan, yer, taşıt, araç, kara taşıtı içeren bir resim&#10;&#10;Açıklama otomatik olarak oluşturuldu">
            <a:extLst>
              <a:ext uri="{FF2B5EF4-FFF2-40B4-BE49-F238E27FC236}">
                <a16:creationId xmlns:a16="http://schemas.microsoft.com/office/drawing/2014/main" id="{437A64E8-EC14-F297-8A49-8FE6232FDA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1417" y="199705"/>
            <a:ext cx="12887783" cy="10021947"/>
          </a:xfrm>
          <a:prstGeom prst="rect">
            <a:avLst/>
          </a:prstGeom>
        </p:spPr>
      </p:pic>
      <p:pic>
        <p:nvPicPr>
          <p:cNvPr id="28" name="Resim 27">
            <a:extLst>
              <a:ext uri="{FF2B5EF4-FFF2-40B4-BE49-F238E27FC236}">
                <a16:creationId xmlns:a16="http://schemas.microsoft.com/office/drawing/2014/main" id="{7E621597-5962-15CF-A227-3FB13CACC6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85624" y="248834"/>
            <a:ext cx="12887783" cy="9561319"/>
          </a:xfrm>
          <a:prstGeom prst="rect">
            <a:avLst/>
          </a:prstGeom>
        </p:spPr>
      </p:pic>
      <p:pic>
        <p:nvPicPr>
          <p:cNvPr id="24" name="Resim 23" descr="dış mekan, tekerlek, kara taşıtı, taşıt, araç içeren bir resim&#10;&#10;Açıklama otomatik olarak oluşturuldu">
            <a:extLst>
              <a:ext uri="{FF2B5EF4-FFF2-40B4-BE49-F238E27FC236}">
                <a16:creationId xmlns:a16="http://schemas.microsoft.com/office/drawing/2014/main" id="{C8F7BAFC-6603-DDA5-A40A-BD0F15A348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8094" y="22123"/>
            <a:ext cx="12928980" cy="9896481"/>
          </a:xfrm>
          <a:prstGeom prst="rect">
            <a:avLst/>
          </a:prstGeom>
        </p:spPr>
      </p:pic>
      <p:pic>
        <p:nvPicPr>
          <p:cNvPr id="38" name="Resim 37">
            <a:extLst>
              <a:ext uri="{FF2B5EF4-FFF2-40B4-BE49-F238E27FC236}">
                <a16:creationId xmlns:a16="http://schemas.microsoft.com/office/drawing/2014/main" id="{B37157C7-EC22-B110-65A3-A6D248EB08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16831" y="65344"/>
            <a:ext cx="12556576" cy="10042036"/>
          </a:xfrm>
          <a:prstGeom prst="rect">
            <a:avLst/>
          </a:prstGeom>
        </p:spPr>
      </p:pic>
      <p:pic>
        <p:nvPicPr>
          <p:cNvPr id="40" name="Resim 39">
            <a:extLst>
              <a:ext uri="{FF2B5EF4-FFF2-40B4-BE49-F238E27FC236}">
                <a16:creationId xmlns:a16="http://schemas.microsoft.com/office/drawing/2014/main" id="{36E62464-6785-E602-5D87-5410CF411C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64556" y="119960"/>
            <a:ext cx="12666533" cy="9577532"/>
          </a:xfrm>
          <a:prstGeom prst="rect">
            <a:avLst/>
          </a:prstGeom>
        </p:spPr>
      </p:pic>
    </p:spTree>
    <p:extLst>
      <p:ext uri="{BB962C8B-B14F-4D97-AF65-F5344CB8AC3E}">
        <p14:creationId xmlns:p14="http://schemas.microsoft.com/office/powerpoint/2010/main" val="252315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ppt_x"/>
                                          </p:val>
                                        </p:tav>
                                        <p:tav tm="100000">
                                          <p:val>
                                            <p:strVal val="#ppt_x"/>
                                          </p:val>
                                        </p:tav>
                                      </p:tavLst>
                                    </p:anim>
                                    <p:anim calcmode="lin" valueType="num">
                                      <p:cBhvr additive="base">
                                        <p:cTn id="2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pic>
        <p:nvPicPr>
          <p:cNvPr id="6" name="Resim 5" descr="metin, ağaç, ekran görüntüsü, su içeren bir resim&#10;&#10;Açıklama otomatik olarak oluşturuldu">
            <a:extLst>
              <a:ext uri="{FF2B5EF4-FFF2-40B4-BE49-F238E27FC236}">
                <a16:creationId xmlns:a16="http://schemas.microsoft.com/office/drawing/2014/main" id="{698B2CE7-F958-3E79-3F51-ADF1322A6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923578"/>
            <a:ext cx="12163548" cy="7377080"/>
          </a:xfrm>
          <a:prstGeom prst="rect">
            <a:avLst/>
          </a:prstGeom>
        </p:spPr>
      </p:pic>
    </p:spTree>
    <p:extLst>
      <p:ext uri="{BB962C8B-B14F-4D97-AF65-F5344CB8AC3E}">
        <p14:creationId xmlns:p14="http://schemas.microsoft.com/office/powerpoint/2010/main" val="1149364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8" name="Metin kutusu 7">
            <a:extLst>
              <a:ext uri="{FF2B5EF4-FFF2-40B4-BE49-F238E27FC236}">
                <a16:creationId xmlns:a16="http://schemas.microsoft.com/office/drawing/2014/main" id="{B7D4E493-5578-383A-4EC5-D08A5EED989F}"/>
              </a:ext>
            </a:extLst>
          </p:cNvPr>
          <p:cNvSpPr txBox="1"/>
          <p:nvPr/>
        </p:nvSpPr>
        <p:spPr>
          <a:xfrm>
            <a:off x="228600" y="2896389"/>
            <a:ext cx="17526000" cy="6664004"/>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tr-TR" sz="3200" dirty="0"/>
              <a:t>Bitkilerde genetik bozulmalara neden oluyor, dahası DDT’ye karşı bağışıklık kazanan böcekler kendi sürekliliğini sağlayabilecek savunma mekanizmaları geliştiriyordu.</a:t>
            </a:r>
          </a:p>
          <a:p>
            <a:pPr marL="457200" indent="-457200" algn="just">
              <a:lnSpc>
                <a:spcPct val="150000"/>
              </a:lnSpc>
              <a:buFont typeface="Arial" panose="020B0604020202020204" pitchFamily="34" charset="0"/>
              <a:buChar char="•"/>
            </a:pPr>
            <a:r>
              <a:rPr lang="tr-TR" sz="3200" dirty="0"/>
              <a:t>Birleşik </a:t>
            </a:r>
            <a:r>
              <a:rPr lang="tr-TR" sz="3200" dirty="0" err="1"/>
              <a:t>Devletler'deki</a:t>
            </a:r>
            <a:r>
              <a:rPr lang="tr-TR" sz="3200" dirty="0"/>
              <a:t> DDT kullanımı kel kartal, kahverengi pelikan ve gökdoğan gibi birçok yırtıcı kuşun neredeyse bölgesel olarak tükenmesine yol açtı.</a:t>
            </a:r>
          </a:p>
          <a:p>
            <a:pPr marL="457200" indent="-457200" algn="just">
              <a:lnSpc>
                <a:spcPct val="150000"/>
              </a:lnSpc>
              <a:buFont typeface="Arial" panose="020B0604020202020204" pitchFamily="34" charset="0"/>
              <a:buChar char="•"/>
            </a:pPr>
            <a:r>
              <a:rPr lang="tr-TR" sz="3200" dirty="0"/>
              <a:t>DDT, aynı zamanda Kuzey Kutup bölgesinde yaşayan </a:t>
            </a:r>
            <a:r>
              <a:rPr lang="tr-TR" sz="3200" dirty="0" err="1"/>
              <a:t>İnuit</a:t>
            </a:r>
            <a:r>
              <a:rPr lang="tr-TR" sz="3200" dirty="0"/>
              <a:t> topluluklarının yağ dokularında ve anne sütünde de bulunduğu belirlendi.</a:t>
            </a:r>
          </a:p>
          <a:p>
            <a:pPr marL="457200" indent="-457200" algn="just">
              <a:lnSpc>
                <a:spcPct val="150000"/>
              </a:lnSpc>
              <a:buFont typeface="Arial" panose="020B0604020202020204" pitchFamily="34" charset="0"/>
              <a:buChar char="•"/>
            </a:pPr>
            <a:r>
              <a:rPr lang="tr-TR" sz="3200" dirty="0"/>
              <a:t>DDT, bütün dünyada, anne sütündeki en yaygın kirletici madde, yani kontaminant olduğu belirlenmiştir.</a:t>
            </a:r>
          </a:p>
          <a:p>
            <a:pPr marL="457200" indent="-457200" algn="just">
              <a:lnSpc>
                <a:spcPct val="150000"/>
              </a:lnSpc>
              <a:buFont typeface="Arial" panose="020B0604020202020204" pitchFamily="34" charset="0"/>
              <a:buChar char="•"/>
            </a:pPr>
            <a:endParaRPr lang="tr-TR" sz="3200" dirty="0"/>
          </a:p>
        </p:txBody>
      </p:sp>
      <p:pic>
        <p:nvPicPr>
          <p:cNvPr id="5" name="Resim 4" descr="kişi, şahıs, arı kovanı, arı yetiştirme yeri, arılık, dış mekan içeren bir resim&#10;&#10;Açıklama otomatik olarak oluşturuldu">
            <a:extLst>
              <a:ext uri="{FF2B5EF4-FFF2-40B4-BE49-F238E27FC236}">
                <a16:creationId xmlns:a16="http://schemas.microsoft.com/office/drawing/2014/main" id="{97A779C0-2B7B-40CE-7423-362574791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8246536"/>
            <a:ext cx="2254549" cy="1704020"/>
          </a:xfrm>
          <a:prstGeom prst="rect">
            <a:avLst/>
          </a:prstGeom>
        </p:spPr>
      </p:pic>
      <p:pic>
        <p:nvPicPr>
          <p:cNvPr id="7" name="Resim 6" descr="kişi, şahıs, böcek, omurgasız, arı kovanı içeren bir resim&#10;&#10;Açıklama otomatik olarak oluşturuldu">
            <a:extLst>
              <a:ext uri="{FF2B5EF4-FFF2-40B4-BE49-F238E27FC236}">
                <a16:creationId xmlns:a16="http://schemas.microsoft.com/office/drawing/2014/main" id="{318D8693-09DD-5B7F-C465-2D00EC798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5600" y="8025610"/>
            <a:ext cx="3726612" cy="1959684"/>
          </a:xfrm>
          <a:prstGeom prst="rect">
            <a:avLst/>
          </a:prstGeom>
        </p:spPr>
      </p:pic>
    </p:spTree>
    <p:extLst>
      <p:ext uri="{BB962C8B-B14F-4D97-AF65-F5344CB8AC3E}">
        <p14:creationId xmlns:p14="http://schemas.microsoft.com/office/powerpoint/2010/main" val="262202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4" name="Metin kutusu 3">
            <a:extLst>
              <a:ext uri="{FF2B5EF4-FFF2-40B4-BE49-F238E27FC236}">
                <a16:creationId xmlns:a16="http://schemas.microsoft.com/office/drawing/2014/main" id="{721612AD-84A4-7EDA-1BD8-9E6D89A5D6F6}"/>
              </a:ext>
            </a:extLst>
          </p:cNvPr>
          <p:cNvSpPr txBox="1"/>
          <p:nvPr/>
        </p:nvSpPr>
        <p:spPr>
          <a:xfrm>
            <a:off x="152400" y="2896388"/>
            <a:ext cx="17449800" cy="2970685"/>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tr-TR" sz="3200" dirty="0"/>
              <a:t>Pestisitlerin %75’i tarımsal amaçla kullanılmaktadır. </a:t>
            </a:r>
          </a:p>
          <a:p>
            <a:pPr marL="457200" indent="-457200" algn="just">
              <a:lnSpc>
                <a:spcPct val="150000"/>
              </a:lnSpc>
              <a:buFont typeface="Arial" panose="020B0604020202020204" pitchFamily="34" charset="0"/>
              <a:buChar char="•"/>
            </a:pPr>
            <a:r>
              <a:rPr lang="tr-TR" sz="3200" dirty="0"/>
              <a:t>Günümüzde DDT, </a:t>
            </a:r>
            <a:r>
              <a:rPr lang="tr-TR" sz="3200" dirty="0" err="1"/>
              <a:t>aldrin</a:t>
            </a:r>
            <a:r>
              <a:rPr lang="tr-TR" sz="3200" dirty="0"/>
              <a:t>, </a:t>
            </a:r>
            <a:r>
              <a:rPr lang="tr-TR" sz="3200" dirty="0" err="1"/>
              <a:t>endrin</a:t>
            </a:r>
            <a:r>
              <a:rPr lang="tr-TR" sz="3200" dirty="0"/>
              <a:t>, </a:t>
            </a:r>
            <a:r>
              <a:rPr lang="tr-TR" sz="3200" dirty="0" err="1"/>
              <a:t>dieldrin</a:t>
            </a:r>
            <a:r>
              <a:rPr lang="tr-TR" sz="3200" dirty="0"/>
              <a:t>, </a:t>
            </a:r>
            <a:r>
              <a:rPr lang="tr-TR" sz="3200" dirty="0" err="1"/>
              <a:t>chlordane</a:t>
            </a:r>
            <a:r>
              <a:rPr lang="tr-TR" sz="3200" dirty="0"/>
              <a:t>, </a:t>
            </a:r>
            <a:r>
              <a:rPr lang="tr-TR" sz="3200" dirty="0" err="1"/>
              <a:t>heptachlor</a:t>
            </a:r>
            <a:r>
              <a:rPr lang="tr-TR" sz="3200" dirty="0"/>
              <a:t>, </a:t>
            </a:r>
            <a:r>
              <a:rPr lang="tr-TR" sz="3200" dirty="0" err="1"/>
              <a:t>lindane</a:t>
            </a:r>
            <a:r>
              <a:rPr lang="tr-TR" sz="3200" dirty="0"/>
              <a:t> </a:t>
            </a:r>
            <a:r>
              <a:rPr lang="tr-TR" sz="3200" dirty="0" err="1"/>
              <a:t>toxaphene</a:t>
            </a:r>
            <a:r>
              <a:rPr lang="tr-TR" sz="3200" dirty="0"/>
              <a:t> ve </a:t>
            </a:r>
            <a:r>
              <a:rPr lang="tr-TR" sz="3200" dirty="0" err="1"/>
              <a:t>hexachlorobenzen</a:t>
            </a:r>
            <a:r>
              <a:rPr lang="tr-TR" sz="3200" dirty="0"/>
              <a:t> gibi klorlu hidrokarbonlar ABD'de terk edilmiş ve yasaklanmıştır.</a:t>
            </a:r>
          </a:p>
          <a:p>
            <a:pPr marL="457200" indent="-457200" algn="just">
              <a:lnSpc>
                <a:spcPct val="150000"/>
              </a:lnSpc>
              <a:buFont typeface="Arial" panose="020B0604020202020204" pitchFamily="34" charset="0"/>
              <a:buChar char="•"/>
            </a:pPr>
            <a:r>
              <a:rPr lang="tr-TR" sz="3200" dirty="0"/>
              <a:t>Dünyada 3 milyon tona, ülkemizde ise 33 bin tona ulaşan pestisit tüketimi mevcuttur.</a:t>
            </a:r>
          </a:p>
        </p:txBody>
      </p:sp>
      <p:pic>
        <p:nvPicPr>
          <p:cNvPr id="6146" name="Picture 2" descr="Türkiye'de yasak olan bu zehri köylüye kim satıyor | Yusuf Yavuz | Odatv">
            <a:extLst>
              <a:ext uri="{FF2B5EF4-FFF2-40B4-BE49-F238E27FC236}">
                <a16:creationId xmlns:a16="http://schemas.microsoft.com/office/drawing/2014/main" id="{4B79EA7C-0688-4C88-C617-B2650B761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600502"/>
            <a:ext cx="2819400" cy="33695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EKTAŞ İLÂÇ FABRİKALARI / TOPRAK ALTI HAŞERİLERİNE KARŞI KULLANILAN ALDRİN ADLI İLACIN TANITIM BROŞÜRÜ ">
            <a:extLst>
              <a:ext uri="{FF2B5EF4-FFF2-40B4-BE49-F238E27FC236}">
                <a16:creationId xmlns:a16="http://schemas.microsoft.com/office/drawing/2014/main" id="{2594DD7F-E3C8-7441-4B17-D3966D6D9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6732690"/>
            <a:ext cx="4143375" cy="31051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 Tarımsal Zararlılara Karşı Kullanılan Pestisitler">
            <a:extLst>
              <a:ext uri="{FF2B5EF4-FFF2-40B4-BE49-F238E27FC236}">
                <a16:creationId xmlns:a16="http://schemas.microsoft.com/office/drawing/2014/main" id="{48A5FB23-2406-94A1-7B15-ECD0CC7DA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2974" y="6838578"/>
            <a:ext cx="2564577" cy="31051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Kaş Yaparken Göz Çıkarmak: Pestisitler | Zehirsiz Ev">
            <a:extLst>
              <a:ext uri="{FF2B5EF4-FFF2-40B4-BE49-F238E27FC236}">
                <a16:creationId xmlns:a16="http://schemas.microsoft.com/office/drawing/2014/main" id="{DFBEF686-283C-4A59-74D2-A9C1FB9FAD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9500" y="2980953"/>
            <a:ext cx="8238300" cy="714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03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fade">
                                      <p:cBhvr>
                                        <p:cTn id="7"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8" name="Metin kutusu 7">
            <a:extLst>
              <a:ext uri="{FF2B5EF4-FFF2-40B4-BE49-F238E27FC236}">
                <a16:creationId xmlns:a16="http://schemas.microsoft.com/office/drawing/2014/main" id="{B7D4E493-5578-383A-4EC5-D08A5EED989F}"/>
              </a:ext>
            </a:extLst>
          </p:cNvPr>
          <p:cNvSpPr txBox="1"/>
          <p:nvPr/>
        </p:nvSpPr>
        <p:spPr>
          <a:xfrm>
            <a:off x="228600" y="2896389"/>
            <a:ext cx="17526000" cy="7402668"/>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tr-TR" sz="3200" dirty="0"/>
              <a:t>Hava, su ve toprağa, oradan da bu ortamlarda yaşayan diğer canlılara geçmekte olan pestisitler dönüşüme uğrayarak insan ve çevre sağlığında bazı problemlere neden olmaktadır.</a:t>
            </a:r>
          </a:p>
          <a:p>
            <a:pPr marL="457200" indent="-457200" algn="just">
              <a:lnSpc>
                <a:spcPct val="150000"/>
              </a:lnSpc>
              <a:buFont typeface="Arial" panose="020B0604020202020204" pitchFamily="34" charset="0"/>
              <a:buChar char="•"/>
            </a:pPr>
            <a:r>
              <a:rPr lang="tr-TR" sz="3200" dirty="0"/>
              <a:t>Örneğin 1973'de ülkemizde Kars'ın Damal köyünde </a:t>
            </a:r>
            <a:r>
              <a:rPr lang="tr-TR" sz="3200" dirty="0" err="1"/>
              <a:t>Folidol</a:t>
            </a:r>
            <a:r>
              <a:rPr lang="tr-TR" sz="3200" dirty="0"/>
              <a:t> 3-605’i saç ve elbise temizliğinde kullanan 37 kişi hayatını kaybetmiştir.</a:t>
            </a:r>
          </a:p>
          <a:p>
            <a:pPr marL="457200" indent="-457200" algn="just">
              <a:lnSpc>
                <a:spcPct val="150000"/>
              </a:lnSpc>
              <a:buFont typeface="Arial" panose="020B0604020202020204" pitchFamily="34" charset="0"/>
              <a:buChar char="•"/>
            </a:pPr>
            <a:r>
              <a:rPr lang="tr-TR" sz="3200" dirty="0"/>
              <a:t>Örneğin 1963'de Bursa'da </a:t>
            </a:r>
            <a:r>
              <a:rPr lang="tr-TR" sz="3200" dirty="0" err="1"/>
              <a:t>Folidol</a:t>
            </a:r>
            <a:r>
              <a:rPr lang="tr-TR" sz="3200" dirty="0"/>
              <a:t> ile ilaçlanan şeftaliyi yiyen 32 kişiden 7’sinin ölümü, yine ağustos 1979'da Ödemiş'te </a:t>
            </a:r>
            <a:r>
              <a:rPr lang="tr-TR" sz="3200" dirty="0" err="1"/>
              <a:t>Folidol’la</a:t>
            </a:r>
            <a:r>
              <a:rPr lang="tr-TR" sz="3200" dirty="0"/>
              <a:t> ilaçlanmış karpuz yiyen 7 kişinin zehirlenmesi örnek verilebilir.</a:t>
            </a:r>
          </a:p>
          <a:p>
            <a:pPr marL="457200" indent="-457200" algn="just">
              <a:lnSpc>
                <a:spcPct val="150000"/>
              </a:lnSpc>
              <a:buFont typeface="Arial" panose="020B0604020202020204" pitchFamily="34" charset="0"/>
              <a:buChar char="•"/>
            </a:pPr>
            <a:r>
              <a:rPr lang="tr-TR" sz="3200" dirty="0"/>
              <a:t>1956'da Diyarbakır ve yöresinde bir fungusit olan </a:t>
            </a:r>
            <a:r>
              <a:rPr lang="tr-TR" sz="3200" dirty="0" err="1"/>
              <a:t>hekzaklorobenzen</a:t>
            </a:r>
            <a:r>
              <a:rPr lang="tr-TR" sz="3200" dirty="0"/>
              <a:t> (HCB) ile ilaçlanmış tohumluk buğdayı yiyen halkta epidemik zehirlenme görülmüştür.</a:t>
            </a:r>
          </a:p>
          <a:p>
            <a:pPr marL="457200" indent="-457200" algn="just">
              <a:lnSpc>
                <a:spcPct val="150000"/>
              </a:lnSpc>
              <a:buFont typeface="Arial" panose="020B0604020202020204" pitchFamily="34" charset="0"/>
              <a:buChar char="•"/>
            </a:pPr>
            <a:r>
              <a:rPr lang="tr-TR" sz="3200" dirty="0"/>
              <a:t>2007 yılında yapılan bir çalışmaya göre, </a:t>
            </a:r>
            <a:r>
              <a:rPr lang="tr-TR" sz="3200" dirty="0" err="1"/>
              <a:t>dikofol</a:t>
            </a:r>
            <a:r>
              <a:rPr lang="tr-TR" sz="3200" dirty="0"/>
              <a:t> ve </a:t>
            </a:r>
            <a:r>
              <a:rPr lang="tr-TR" sz="3200" dirty="0" err="1"/>
              <a:t>endosulfal</a:t>
            </a:r>
            <a:r>
              <a:rPr lang="tr-TR" sz="3200" dirty="0"/>
              <a:t> gibi pestisitlerine maruz kalan kadınların, otistik çocuk doğurma riski normal kadınlara oranla 8 kat yüksek çıkmıştır.</a:t>
            </a:r>
          </a:p>
        </p:txBody>
      </p:sp>
    </p:spTree>
    <p:extLst>
      <p:ext uri="{BB962C8B-B14F-4D97-AF65-F5344CB8AC3E}">
        <p14:creationId xmlns:p14="http://schemas.microsoft.com/office/powerpoint/2010/main" val="603675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pic>
        <p:nvPicPr>
          <p:cNvPr id="4" name="Resim 3" descr="metin, sayı, numara, yazı tipi, ekran görüntüsü içeren bir resim&#10;&#10;Açıklama otomatik olarak oluşturuldu">
            <a:extLst>
              <a:ext uri="{FF2B5EF4-FFF2-40B4-BE49-F238E27FC236}">
                <a16:creationId xmlns:a16="http://schemas.microsoft.com/office/drawing/2014/main" id="{D4540E7C-B222-DC6F-804B-8BFCE9A82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140" y="2894232"/>
            <a:ext cx="12583719" cy="7392768"/>
          </a:xfrm>
          <a:prstGeom prst="rect">
            <a:avLst/>
          </a:prstGeom>
        </p:spPr>
      </p:pic>
    </p:spTree>
    <p:extLst>
      <p:ext uri="{BB962C8B-B14F-4D97-AF65-F5344CB8AC3E}">
        <p14:creationId xmlns:p14="http://schemas.microsoft.com/office/powerpoint/2010/main" val="239708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8" name="Metin kutusu 7">
            <a:extLst>
              <a:ext uri="{FF2B5EF4-FFF2-40B4-BE49-F238E27FC236}">
                <a16:creationId xmlns:a16="http://schemas.microsoft.com/office/drawing/2014/main" id="{B7D4E493-5578-383A-4EC5-D08A5EED989F}"/>
              </a:ext>
            </a:extLst>
          </p:cNvPr>
          <p:cNvSpPr txBox="1"/>
          <p:nvPr/>
        </p:nvSpPr>
        <p:spPr>
          <a:xfrm>
            <a:off x="228600" y="2896389"/>
            <a:ext cx="4267200" cy="6664004"/>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tr-TR" sz="3200" b="1" dirty="0"/>
              <a:t>Kültürel Mücadele</a:t>
            </a:r>
          </a:p>
          <a:p>
            <a:pPr marL="914400" lvl="1" indent="-457200" algn="just">
              <a:lnSpc>
                <a:spcPct val="150000"/>
              </a:lnSpc>
              <a:buFont typeface="Arial" panose="020B0604020202020204" pitchFamily="34" charset="0"/>
              <a:buChar char="•"/>
            </a:pPr>
            <a:r>
              <a:rPr lang="tr-TR" sz="3200" dirty="0"/>
              <a:t>Üretim yeri </a:t>
            </a:r>
          </a:p>
          <a:p>
            <a:pPr marL="914400" lvl="1" indent="-457200" algn="just">
              <a:lnSpc>
                <a:spcPct val="150000"/>
              </a:lnSpc>
              <a:buFont typeface="Arial" panose="020B0604020202020204" pitchFamily="34" charset="0"/>
              <a:buChar char="•"/>
            </a:pPr>
            <a:r>
              <a:rPr lang="tr-TR" sz="3200" dirty="0"/>
              <a:t>Ekim nöbeti </a:t>
            </a:r>
          </a:p>
          <a:p>
            <a:pPr marL="914400" lvl="1" indent="-457200" algn="just">
              <a:lnSpc>
                <a:spcPct val="150000"/>
              </a:lnSpc>
              <a:buFont typeface="Arial" panose="020B0604020202020204" pitchFamily="34" charset="0"/>
              <a:buChar char="•"/>
            </a:pPr>
            <a:r>
              <a:rPr lang="tr-TR" sz="3200" dirty="0"/>
              <a:t>Ürün deseni</a:t>
            </a:r>
          </a:p>
          <a:p>
            <a:pPr marL="914400" lvl="1" indent="-457200" algn="just">
              <a:lnSpc>
                <a:spcPct val="150000"/>
              </a:lnSpc>
              <a:buFont typeface="Arial" panose="020B0604020202020204" pitchFamily="34" charset="0"/>
              <a:buChar char="•"/>
            </a:pPr>
            <a:r>
              <a:rPr lang="tr-TR" sz="3200" dirty="0"/>
              <a:t>Bitki ıslahı </a:t>
            </a:r>
          </a:p>
          <a:p>
            <a:pPr marL="914400" lvl="1" indent="-457200" algn="just">
              <a:lnSpc>
                <a:spcPct val="150000"/>
              </a:lnSpc>
              <a:buFont typeface="Arial" panose="020B0604020202020204" pitchFamily="34" charset="0"/>
              <a:buChar char="•"/>
            </a:pPr>
            <a:r>
              <a:rPr lang="tr-TR" sz="3200" dirty="0"/>
              <a:t>Gübreleme </a:t>
            </a:r>
          </a:p>
          <a:p>
            <a:pPr marL="914400" lvl="1" indent="-457200" algn="just">
              <a:lnSpc>
                <a:spcPct val="150000"/>
              </a:lnSpc>
              <a:buFont typeface="Arial" panose="020B0604020202020204" pitchFamily="34" charset="0"/>
              <a:buChar char="•"/>
            </a:pPr>
            <a:r>
              <a:rPr lang="tr-TR" sz="3200" dirty="0"/>
              <a:t>Sulama </a:t>
            </a:r>
          </a:p>
          <a:p>
            <a:pPr marL="914400" lvl="1" indent="-457200" algn="just">
              <a:lnSpc>
                <a:spcPct val="150000"/>
              </a:lnSpc>
              <a:buFont typeface="Arial" panose="020B0604020202020204" pitchFamily="34" charset="0"/>
              <a:buChar char="•"/>
            </a:pPr>
            <a:r>
              <a:rPr lang="tr-TR" sz="3200" dirty="0"/>
              <a:t>Habitat yönetimi </a:t>
            </a:r>
          </a:p>
          <a:p>
            <a:pPr marL="914400" lvl="1" indent="-457200" algn="just">
              <a:lnSpc>
                <a:spcPct val="150000"/>
              </a:lnSpc>
              <a:buFont typeface="Arial" panose="020B0604020202020204" pitchFamily="34" charset="0"/>
              <a:buChar char="•"/>
            </a:pPr>
            <a:r>
              <a:rPr lang="tr-TR" sz="3200" dirty="0"/>
              <a:t>Hasat ve depolama</a:t>
            </a:r>
          </a:p>
        </p:txBody>
      </p:sp>
      <p:sp>
        <p:nvSpPr>
          <p:cNvPr id="3" name="Metin kutusu 2">
            <a:extLst>
              <a:ext uri="{FF2B5EF4-FFF2-40B4-BE49-F238E27FC236}">
                <a16:creationId xmlns:a16="http://schemas.microsoft.com/office/drawing/2014/main" id="{32F485A3-E7E8-6C99-0BB7-4D183FBBE270}"/>
              </a:ext>
            </a:extLst>
          </p:cNvPr>
          <p:cNvSpPr txBox="1"/>
          <p:nvPr/>
        </p:nvSpPr>
        <p:spPr>
          <a:xfrm>
            <a:off x="12268200" y="3086100"/>
            <a:ext cx="6485626" cy="6683048"/>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tr-TR" sz="2400" b="1" dirty="0"/>
              <a:t>Fiziksel mücadele</a:t>
            </a:r>
          </a:p>
          <a:p>
            <a:pPr marL="914400" lvl="1" indent="-457200" algn="just">
              <a:lnSpc>
                <a:spcPct val="150000"/>
              </a:lnSpc>
              <a:buFont typeface="Arial" panose="020B0604020202020204" pitchFamily="34" charset="0"/>
              <a:buChar char="•"/>
            </a:pPr>
            <a:r>
              <a:rPr lang="tr-TR" sz="2400" dirty="0"/>
              <a:t>Ses dalgaları kullanmak</a:t>
            </a:r>
          </a:p>
          <a:p>
            <a:pPr marL="914400" lvl="1" indent="-457200" algn="just">
              <a:lnSpc>
                <a:spcPct val="150000"/>
              </a:lnSpc>
              <a:buFont typeface="Arial" panose="020B0604020202020204" pitchFamily="34" charset="0"/>
              <a:buChar char="•"/>
            </a:pPr>
            <a:r>
              <a:rPr lang="tr-TR" sz="2400" dirty="0"/>
              <a:t>Solarizasyon</a:t>
            </a:r>
          </a:p>
          <a:p>
            <a:pPr marL="914400" lvl="1" indent="-457200" algn="just">
              <a:lnSpc>
                <a:spcPct val="150000"/>
              </a:lnSpc>
              <a:buFont typeface="Arial" panose="020B0604020202020204" pitchFamily="34" charset="0"/>
              <a:buChar char="•"/>
            </a:pPr>
            <a:r>
              <a:rPr lang="tr-TR" sz="2400" dirty="0" err="1"/>
              <a:t>Malçlama</a:t>
            </a:r>
            <a:endParaRPr lang="tr-TR" sz="2400" dirty="0"/>
          </a:p>
          <a:p>
            <a:pPr marL="914400" lvl="1" indent="-457200" algn="just">
              <a:lnSpc>
                <a:spcPct val="150000"/>
              </a:lnSpc>
              <a:buFont typeface="Arial" panose="020B0604020202020204" pitchFamily="34" charset="0"/>
              <a:buChar char="•"/>
            </a:pPr>
            <a:r>
              <a:rPr lang="tr-TR" sz="2400" dirty="0"/>
              <a:t>Sıcaklık uygulamaları,</a:t>
            </a:r>
          </a:p>
          <a:p>
            <a:pPr marL="914400" lvl="1" indent="-457200" algn="just">
              <a:lnSpc>
                <a:spcPct val="150000"/>
              </a:lnSpc>
              <a:buFont typeface="Arial" panose="020B0604020202020204" pitchFamily="34" charset="0"/>
              <a:buChar char="•"/>
            </a:pPr>
            <a:r>
              <a:rPr lang="tr-TR" sz="2400" dirty="0"/>
              <a:t>Örtücü bitki kullanmak,</a:t>
            </a:r>
          </a:p>
          <a:p>
            <a:pPr marL="914400" lvl="1" indent="-457200" algn="just">
              <a:lnSpc>
                <a:spcPct val="150000"/>
              </a:lnSpc>
              <a:buFont typeface="Arial" panose="020B0604020202020204" pitchFamily="34" charset="0"/>
              <a:buChar char="•"/>
            </a:pPr>
            <a:r>
              <a:rPr lang="tr-TR" sz="2400" dirty="0"/>
              <a:t>Suya daldırmak,</a:t>
            </a:r>
          </a:p>
          <a:p>
            <a:pPr marL="914400" lvl="1" indent="-457200" algn="just">
              <a:lnSpc>
                <a:spcPct val="150000"/>
              </a:lnSpc>
              <a:buFont typeface="Arial" panose="020B0604020202020204" pitchFamily="34" charset="0"/>
              <a:buChar char="•"/>
            </a:pPr>
            <a:r>
              <a:rPr lang="tr-TR" sz="2400" dirty="0"/>
              <a:t>Mineral tuz ve kül kullanmak,</a:t>
            </a:r>
          </a:p>
          <a:p>
            <a:pPr marL="914400" lvl="1" indent="-457200" algn="just">
              <a:lnSpc>
                <a:spcPct val="150000"/>
              </a:lnSpc>
              <a:buFont typeface="Arial" panose="020B0604020202020204" pitchFamily="34" charset="0"/>
              <a:buChar char="•"/>
            </a:pPr>
            <a:r>
              <a:rPr lang="tr-TR" sz="2400" dirty="0" err="1"/>
              <a:t>Göllemek</a:t>
            </a:r>
            <a:r>
              <a:rPr lang="tr-TR" sz="2400" dirty="0"/>
              <a:t>,</a:t>
            </a:r>
          </a:p>
          <a:p>
            <a:pPr marL="914400" lvl="1" indent="-457200" algn="just">
              <a:lnSpc>
                <a:spcPct val="150000"/>
              </a:lnSpc>
              <a:buFont typeface="Arial" panose="020B0604020202020204" pitchFamily="34" charset="0"/>
              <a:buChar char="•"/>
            </a:pPr>
            <a:r>
              <a:rPr lang="tr-TR" sz="2400" dirty="0"/>
              <a:t>Mikrodalga , kızılötesi ışın kullanmak,</a:t>
            </a:r>
          </a:p>
          <a:p>
            <a:pPr marL="914400" lvl="1" indent="-457200" algn="just">
              <a:lnSpc>
                <a:spcPct val="150000"/>
              </a:lnSpc>
              <a:buFont typeface="Arial" panose="020B0604020202020204" pitchFamily="34" charset="0"/>
              <a:buChar char="•"/>
            </a:pPr>
            <a:r>
              <a:rPr lang="tr-TR" sz="2400" dirty="0"/>
              <a:t>Depoya CO2, O2 ve azot gazı vermek,</a:t>
            </a:r>
          </a:p>
          <a:p>
            <a:pPr marL="914400" lvl="1" indent="-457200" algn="just">
              <a:lnSpc>
                <a:spcPct val="150000"/>
              </a:lnSpc>
              <a:buFont typeface="Arial" panose="020B0604020202020204" pitchFamily="34" charset="0"/>
              <a:buChar char="•"/>
            </a:pPr>
            <a:r>
              <a:rPr lang="tr-TR" sz="2400" dirty="0"/>
              <a:t>Radyasyon uygulamak,</a:t>
            </a:r>
          </a:p>
        </p:txBody>
      </p:sp>
      <p:pic>
        <p:nvPicPr>
          <p:cNvPr id="7170" name="Picture 2" descr="Organik Tarımda Bitki Koruma Ürünlerinin Seçimi ve Doğru Kullanımı">
            <a:extLst>
              <a:ext uri="{FF2B5EF4-FFF2-40B4-BE49-F238E27FC236}">
                <a16:creationId xmlns:a16="http://schemas.microsoft.com/office/drawing/2014/main" id="{0BBD38F5-8BBE-B67C-C99E-7532C739D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962" y="3085289"/>
            <a:ext cx="19145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C3D77538-C9B2-FDF3-FA09-CAC3A2EF7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314700"/>
            <a:ext cx="426720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ümigasyon CO2 &amp; Basınçlı Dezenfeksiyon Tesisi Kurtsan Paslanmaz Çelik  Endüstri Makine ve Tesisleri İth. İhr. Tic. Ltd. Şti.">
            <a:extLst>
              <a:ext uri="{FF2B5EF4-FFF2-40B4-BE49-F238E27FC236}">
                <a16:creationId xmlns:a16="http://schemas.microsoft.com/office/drawing/2014/main" id="{9131F52B-42AA-FBC8-BE54-C9620384C8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144" y="6109053"/>
            <a:ext cx="4267200" cy="256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884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 TARİHÇESİ</a:t>
            </a:r>
          </a:p>
        </p:txBody>
      </p:sp>
      <p:sp>
        <p:nvSpPr>
          <p:cNvPr id="6" name="Metin kutusu 5">
            <a:extLst>
              <a:ext uri="{FF2B5EF4-FFF2-40B4-BE49-F238E27FC236}">
                <a16:creationId xmlns:a16="http://schemas.microsoft.com/office/drawing/2014/main" id="{9173538D-4DB8-08D3-8AF1-E8BBD9AE4FB1}"/>
              </a:ext>
            </a:extLst>
          </p:cNvPr>
          <p:cNvSpPr txBox="1"/>
          <p:nvPr/>
        </p:nvSpPr>
        <p:spPr>
          <a:xfrm>
            <a:off x="0" y="2861883"/>
            <a:ext cx="17373600" cy="7402668"/>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tr-TR" sz="3200" dirty="0"/>
              <a:t>1910 yılında Albert Howard’ın “</a:t>
            </a:r>
            <a:r>
              <a:rPr lang="tr-TR" sz="3200" b="1" dirty="0"/>
              <a:t>Tarımsal Vasiyetnamesi</a:t>
            </a:r>
            <a:r>
              <a:rPr lang="tr-TR" sz="3200" dirty="0"/>
              <a:t>”, 1924 yılında Dr. Rudolf Steiner’in “</a:t>
            </a:r>
            <a:r>
              <a:rPr lang="tr-TR" sz="3200" b="1" dirty="0" err="1"/>
              <a:t>Biyodinamik</a:t>
            </a:r>
            <a:r>
              <a:rPr lang="tr-TR" sz="3200" b="1" dirty="0"/>
              <a:t> Tarım Yöntemi</a:t>
            </a:r>
            <a:r>
              <a:rPr lang="tr-TR" sz="3200" dirty="0"/>
              <a:t>” çalışmaları ile başlamıştır.</a:t>
            </a:r>
          </a:p>
          <a:p>
            <a:pPr marL="457200" indent="-457200" algn="just">
              <a:lnSpc>
                <a:spcPct val="150000"/>
              </a:lnSpc>
              <a:buFont typeface="Arial" panose="020B0604020202020204" pitchFamily="34" charset="0"/>
              <a:buChar char="•"/>
            </a:pPr>
            <a:r>
              <a:rPr lang="tr-TR" sz="3200" dirty="0"/>
              <a:t>1972 yılında </a:t>
            </a:r>
            <a:r>
              <a:rPr lang="tr-TR" sz="3200" b="1" dirty="0"/>
              <a:t>Uluslararası Organik Tarım Hareketleri Federasyonu’nun </a:t>
            </a:r>
            <a:r>
              <a:rPr lang="tr-TR" sz="3200" dirty="0"/>
              <a:t>(</a:t>
            </a:r>
            <a:r>
              <a:rPr lang="tr-TR" sz="3200" b="1" dirty="0"/>
              <a:t>IFOAM</a:t>
            </a:r>
            <a:r>
              <a:rPr lang="tr-TR" sz="3200" dirty="0"/>
              <a:t>/International </a:t>
            </a:r>
            <a:r>
              <a:rPr lang="tr-TR" sz="3200" dirty="0" err="1"/>
              <a:t>Federation</a:t>
            </a:r>
            <a:r>
              <a:rPr lang="tr-TR" sz="3200" dirty="0"/>
              <a:t> of </a:t>
            </a:r>
            <a:r>
              <a:rPr lang="tr-TR" sz="3200" dirty="0" err="1"/>
              <a:t>Organic</a:t>
            </a:r>
            <a:r>
              <a:rPr lang="tr-TR" sz="3200" dirty="0"/>
              <a:t> </a:t>
            </a:r>
            <a:r>
              <a:rPr lang="tr-TR" sz="3200" dirty="0" err="1"/>
              <a:t>Agriculture</a:t>
            </a:r>
            <a:r>
              <a:rPr lang="tr-TR" sz="3200" dirty="0"/>
              <a:t> </a:t>
            </a:r>
            <a:r>
              <a:rPr lang="tr-TR" sz="3200" dirty="0" err="1"/>
              <a:t>Movement</a:t>
            </a:r>
            <a:r>
              <a:rPr lang="tr-TR" sz="3200" dirty="0"/>
              <a:t>) kurulmasıyla uluslararası nitelik kazanmıştır.</a:t>
            </a:r>
          </a:p>
          <a:p>
            <a:pPr marL="457200" indent="-457200" algn="just">
              <a:lnSpc>
                <a:spcPct val="150000"/>
              </a:lnSpc>
              <a:buFont typeface="Arial" panose="020B0604020202020204" pitchFamily="34" charset="0"/>
              <a:buChar char="•"/>
            </a:pPr>
            <a:r>
              <a:rPr lang="tr-TR" sz="3200" dirty="0"/>
              <a:t>Dünyada en geniş organik tarım arazisine sahip ülkeler sırasıyla </a:t>
            </a:r>
          </a:p>
          <a:p>
            <a:pPr marL="1371600" lvl="2" indent="-457200" algn="just">
              <a:lnSpc>
                <a:spcPct val="150000"/>
              </a:lnSpc>
              <a:buFont typeface="Arial" panose="020B0604020202020204" pitchFamily="34" charset="0"/>
              <a:buChar char="•"/>
            </a:pPr>
            <a:r>
              <a:rPr lang="tr-TR" sz="3200" dirty="0"/>
              <a:t>Avustralya (11.8 milyon ha), </a:t>
            </a:r>
          </a:p>
          <a:p>
            <a:pPr marL="1371600" lvl="2" indent="-457200" algn="just">
              <a:lnSpc>
                <a:spcPct val="150000"/>
              </a:lnSpc>
              <a:buFont typeface="Arial" panose="020B0604020202020204" pitchFamily="34" charset="0"/>
              <a:buChar char="•"/>
            </a:pPr>
            <a:r>
              <a:rPr lang="tr-TR" sz="3200" dirty="0"/>
              <a:t>Arjantin (3.1 milyon ha), </a:t>
            </a:r>
          </a:p>
          <a:p>
            <a:pPr marL="1371600" lvl="2" indent="-457200" algn="just">
              <a:lnSpc>
                <a:spcPct val="150000"/>
              </a:lnSpc>
              <a:buFont typeface="Arial" panose="020B0604020202020204" pitchFamily="34" charset="0"/>
              <a:buChar char="•"/>
            </a:pPr>
            <a:r>
              <a:rPr lang="tr-TR" sz="3200" dirty="0"/>
              <a:t>Çin (2.3 milyon ha)</a:t>
            </a:r>
          </a:p>
          <a:p>
            <a:pPr marL="1371600" lvl="2" indent="-457200" algn="just">
              <a:lnSpc>
                <a:spcPct val="150000"/>
              </a:lnSpc>
              <a:buFont typeface="Arial" panose="020B0604020202020204" pitchFamily="34" charset="0"/>
              <a:buChar char="•"/>
            </a:pPr>
            <a:r>
              <a:rPr lang="tr-TR" sz="3200" dirty="0"/>
              <a:t>ABD (1.6 milyon ha) olarak sıralanır. </a:t>
            </a:r>
          </a:p>
          <a:p>
            <a:pPr marL="1371600" lvl="2" indent="-457200" algn="just">
              <a:lnSpc>
                <a:spcPct val="150000"/>
              </a:lnSpc>
              <a:buFont typeface="Arial" panose="020B0604020202020204" pitchFamily="34" charset="0"/>
              <a:buChar char="•"/>
            </a:pPr>
            <a:r>
              <a:rPr lang="tr-TR" sz="3200" dirty="0"/>
              <a:t>Bu ülkeleri İtalya, Brezilya, İspanya, Almanya, Uruguay, İngiltere ve diğerleri izlemektedir.</a:t>
            </a:r>
          </a:p>
        </p:txBody>
      </p:sp>
    </p:spTree>
    <p:extLst>
      <p:ext uri="{BB962C8B-B14F-4D97-AF65-F5344CB8AC3E}">
        <p14:creationId xmlns:p14="http://schemas.microsoft.com/office/powerpoint/2010/main" val="3276960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8" name="Metin kutusu 7">
            <a:extLst>
              <a:ext uri="{FF2B5EF4-FFF2-40B4-BE49-F238E27FC236}">
                <a16:creationId xmlns:a16="http://schemas.microsoft.com/office/drawing/2014/main" id="{B7D4E493-5578-383A-4EC5-D08A5EED989F}"/>
              </a:ext>
            </a:extLst>
          </p:cNvPr>
          <p:cNvSpPr txBox="1"/>
          <p:nvPr/>
        </p:nvSpPr>
        <p:spPr>
          <a:xfrm>
            <a:off x="228600" y="2896389"/>
            <a:ext cx="12192000" cy="6664004"/>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tr-TR" sz="3200" b="1" dirty="0"/>
              <a:t>Mekaniksel mücadele</a:t>
            </a:r>
          </a:p>
          <a:p>
            <a:pPr marL="914400" lvl="1" indent="-457200" algn="just">
              <a:lnSpc>
                <a:spcPct val="150000"/>
              </a:lnSpc>
              <a:buFont typeface="Symbol" panose="05050102010706020507" pitchFamily="18" charset="2"/>
              <a:buChar char=""/>
            </a:pPr>
            <a:r>
              <a:rPr lang="tr-TR" sz="3200" dirty="0"/>
              <a:t>Elle Toplamak,</a:t>
            </a:r>
          </a:p>
          <a:p>
            <a:pPr marL="914400" lvl="1" indent="-457200" algn="just">
              <a:lnSpc>
                <a:spcPct val="150000"/>
              </a:lnSpc>
              <a:buFont typeface="Symbol" panose="05050102010706020507" pitchFamily="18" charset="2"/>
              <a:buChar char=""/>
            </a:pPr>
            <a:r>
              <a:rPr lang="tr-TR" sz="3200" dirty="0"/>
              <a:t>Tel Fırça İle Ezmek</a:t>
            </a:r>
          </a:p>
          <a:p>
            <a:pPr marL="914400" lvl="1" indent="-457200" algn="just">
              <a:lnSpc>
                <a:spcPct val="150000"/>
              </a:lnSpc>
              <a:buFont typeface="Symbol" panose="05050102010706020507" pitchFamily="18" charset="2"/>
              <a:buChar char=""/>
            </a:pPr>
            <a:r>
              <a:rPr lang="tr-TR" sz="3200" dirty="0"/>
              <a:t>Grup Halinde Yaşayan Zararlıları Toplamak</a:t>
            </a:r>
          </a:p>
          <a:p>
            <a:pPr marL="914400" lvl="1" indent="-457200" algn="just">
              <a:lnSpc>
                <a:spcPct val="150000"/>
              </a:lnSpc>
              <a:buFont typeface="Symbol" panose="05050102010706020507" pitchFamily="18" charset="2"/>
              <a:buChar char=""/>
            </a:pPr>
            <a:r>
              <a:rPr lang="tr-TR" sz="3200" dirty="0"/>
              <a:t>Bitkiyi Organları İle Birlikte Kesmek</a:t>
            </a:r>
          </a:p>
          <a:p>
            <a:pPr marL="914400" lvl="1" indent="-457200" algn="just">
              <a:lnSpc>
                <a:spcPct val="150000"/>
              </a:lnSpc>
              <a:buFont typeface="Symbol" panose="05050102010706020507" pitchFamily="18" charset="2"/>
              <a:buChar char=""/>
            </a:pPr>
            <a:r>
              <a:rPr lang="tr-TR" sz="3200" dirty="0"/>
              <a:t>Ağaç Gövdelerine Oluklu Mukavvalar Sarmak</a:t>
            </a:r>
          </a:p>
          <a:p>
            <a:pPr marL="914400" lvl="1" indent="-457200" algn="just">
              <a:lnSpc>
                <a:spcPct val="150000"/>
              </a:lnSpc>
              <a:buFont typeface="Symbol" panose="05050102010706020507" pitchFamily="18" charset="2"/>
              <a:buChar char=""/>
            </a:pPr>
            <a:r>
              <a:rPr lang="tr-TR" sz="3200" dirty="0"/>
              <a:t>Tuzak Ve Kapanlar Kullanmak</a:t>
            </a:r>
          </a:p>
          <a:p>
            <a:pPr marL="914400" lvl="1" indent="-457200" algn="just">
              <a:lnSpc>
                <a:spcPct val="150000"/>
              </a:lnSpc>
              <a:buFont typeface="Symbol" panose="05050102010706020507" pitchFamily="18" charset="2"/>
              <a:buChar char=""/>
            </a:pPr>
            <a:r>
              <a:rPr lang="tr-TR" sz="3200" dirty="0"/>
              <a:t>Çapa, Tırmık Ve Fırçalama Aleti Kullanmak</a:t>
            </a:r>
          </a:p>
          <a:p>
            <a:pPr marL="914400" lvl="1" indent="-457200" algn="just">
              <a:lnSpc>
                <a:spcPct val="150000"/>
              </a:lnSpc>
              <a:buFont typeface="Symbol" panose="05050102010706020507" pitchFamily="18" charset="2"/>
              <a:buChar char=""/>
            </a:pPr>
            <a:r>
              <a:rPr lang="tr-TR" sz="3200" dirty="0"/>
              <a:t>Hendek, Çit, Örtü Yapmak</a:t>
            </a:r>
          </a:p>
        </p:txBody>
      </p:sp>
      <p:pic>
        <p:nvPicPr>
          <p:cNvPr id="5" name="Resim 4" descr="yer, bahçe, çiçek, saksı çiçeği içeren bir resim&#10;&#10;Açıklama otomatik olarak oluşturuldu">
            <a:extLst>
              <a:ext uri="{FF2B5EF4-FFF2-40B4-BE49-F238E27FC236}">
                <a16:creationId xmlns:a16="http://schemas.microsoft.com/office/drawing/2014/main" id="{97AA85A9-DFD1-176D-694A-8C7117E9C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1866" y="5143500"/>
            <a:ext cx="4436134" cy="2514600"/>
          </a:xfrm>
          <a:prstGeom prst="rect">
            <a:avLst/>
          </a:prstGeom>
        </p:spPr>
      </p:pic>
      <p:pic>
        <p:nvPicPr>
          <p:cNvPr id="7" name="Resim 6" descr="ağaç, dış mekan, tahta, ahşap, ahşap, tahtadan içeren bir resim&#10;&#10;Açıklama otomatik olarak oluşturuldu">
            <a:extLst>
              <a:ext uri="{FF2B5EF4-FFF2-40B4-BE49-F238E27FC236}">
                <a16:creationId xmlns:a16="http://schemas.microsoft.com/office/drawing/2014/main" id="{6C278F56-34D2-C354-262D-BDA12D936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750" y="5143500"/>
            <a:ext cx="4020989" cy="2514600"/>
          </a:xfrm>
          <a:prstGeom prst="rect">
            <a:avLst/>
          </a:prstGeom>
        </p:spPr>
      </p:pic>
    </p:spTree>
    <p:extLst>
      <p:ext uri="{BB962C8B-B14F-4D97-AF65-F5344CB8AC3E}">
        <p14:creationId xmlns:p14="http://schemas.microsoft.com/office/powerpoint/2010/main" val="4187067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8" name="Metin kutusu 7">
            <a:extLst>
              <a:ext uri="{FF2B5EF4-FFF2-40B4-BE49-F238E27FC236}">
                <a16:creationId xmlns:a16="http://schemas.microsoft.com/office/drawing/2014/main" id="{B7D4E493-5578-383A-4EC5-D08A5EED989F}"/>
              </a:ext>
            </a:extLst>
          </p:cNvPr>
          <p:cNvSpPr txBox="1"/>
          <p:nvPr/>
        </p:nvSpPr>
        <p:spPr>
          <a:xfrm>
            <a:off x="228600" y="2896389"/>
            <a:ext cx="12192000" cy="5186676"/>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tr-TR" sz="3200" b="1" dirty="0"/>
              <a:t>Biyoteknolojik mücadele</a:t>
            </a:r>
          </a:p>
          <a:p>
            <a:pPr marL="914400" lvl="1" indent="-457200" algn="just">
              <a:lnSpc>
                <a:spcPct val="150000"/>
              </a:lnSpc>
              <a:buFont typeface="Arial" panose="020B0604020202020204" pitchFamily="34" charset="0"/>
              <a:buChar char="•"/>
            </a:pPr>
            <a:r>
              <a:rPr lang="tr-TR" sz="3200" dirty="0"/>
              <a:t>Cezbedici ve tuzak sistemleri</a:t>
            </a:r>
          </a:p>
          <a:p>
            <a:pPr marL="914400" lvl="1" indent="-457200" algn="just">
              <a:lnSpc>
                <a:spcPct val="150000"/>
              </a:lnSpc>
              <a:buFont typeface="Arial" panose="020B0604020202020204" pitchFamily="34" charset="0"/>
              <a:buChar char="•"/>
            </a:pPr>
            <a:r>
              <a:rPr lang="tr-TR" sz="3200" dirty="0"/>
              <a:t>Feromonlar</a:t>
            </a:r>
          </a:p>
          <a:p>
            <a:pPr marL="914400" lvl="1" indent="-457200" algn="just">
              <a:lnSpc>
                <a:spcPct val="150000"/>
              </a:lnSpc>
              <a:buFont typeface="Arial" panose="020B0604020202020204" pitchFamily="34" charset="0"/>
              <a:buChar char="•"/>
            </a:pPr>
            <a:r>
              <a:rPr lang="tr-TR" sz="3200" dirty="0"/>
              <a:t>Hormonlar</a:t>
            </a:r>
          </a:p>
          <a:p>
            <a:pPr marL="914400" lvl="1" indent="-457200" algn="just">
              <a:lnSpc>
                <a:spcPct val="150000"/>
              </a:lnSpc>
              <a:buFont typeface="Arial" panose="020B0604020202020204" pitchFamily="34" charset="0"/>
              <a:buChar char="•"/>
            </a:pPr>
            <a:r>
              <a:rPr lang="tr-TR" sz="3200" dirty="0" err="1"/>
              <a:t>Repellentler</a:t>
            </a:r>
            <a:endParaRPr lang="tr-TR" sz="3200" dirty="0"/>
          </a:p>
          <a:p>
            <a:pPr marL="914400" lvl="1" indent="-457200" algn="just">
              <a:lnSpc>
                <a:spcPct val="150000"/>
              </a:lnSpc>
              <a:buFont typeface="Arial" panose="020B0604020202020204" pitchFamily="34" charset="0"/>
              <a:buChar char="•"/>
            </a:pPr>
            <a:r>
              <a:rPr lang="tr-TR" sz="3200" dirty="0"/>
              <a:t>Beslenmeyi ve yumurtlamayı engelleyiciler</a:t>
            </a:r>
          </a:p>
          <a:p>
            <a:pPr marL="914400" lvl="1" indent="-457200" algn="just">
              <a:lnSpc>
                <a:spcPct val="150000"/>
              </a:lnSpc>
              <a:buFont typeface="Arial" panose="020B0604020202020204" pitchFamily="34" charset="0"/>
              <a:buChar char="•"/>
            </a:pPr>
            <a:r>
              <a:rPr lang="tr-TR" sz="3200" dirty="0"/>
              <a:t>Ses, ışık ve renk gibi fiziksel etkileyiciler</a:t>
            </a:r>
          </a:p>
        </p:txBody>
      </p:sp>
      <p:pic>
        <p:nvPicPr>
          <p:cNvPr id="4" name="Resim 3" descr="ağaç, meyve, mektup, harf, dış mekan içeren bir resim&#10;&#10;Açıklama otomatik olarak oluşturuldu">
            <a:extLst>
              <a:ext uri="{FF2B5EF4-FFF2-40B4-BE49-F238E27FC236}">
                <a16:creationId xmlns:a16="http://schemas.microsoft.com/office/drawing/2014/main" id="{AC57ED71-88FB-2227-737B-7B1EB2FC3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3238500"/>
            <a:ext cx="3636034" cy="2165409"/>
          </a:xfrm>
          <a:prstGeom prst="rect">
            <a:avLst/>
          </a:prstGeom>
        </p:spPr>
      </p:pic>
      <p:pic>
        <p:nvPicPr>
          <p:cNvPr id="6" name="Resim 5" descr="kelebek, böcek, omurgasız, güveler ve kelebekler içeren bir resim&#10;&#10;Açıklama otomatik olarak oluşturuldu">
            <a:extLst>
              <a:ext uri="{FF2B5EF4-FFF2-40B4-BE49-F238E27FC236}">
                <a16:creationId xmlns:a16="http://schemas.microsoft.com/office/drawing/2014/main" id="{43EABD64-7B4D-B1A2-C6D6-CB19C85EC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3326921"/>
            <a:ext cx="2400396" cy="2114635"/>
          </a:xfrm>
          <a:prstGeom prst="rect">
            <a:avLst/>
          </a:prstGeom>
        </p:spPr>
      </p:pic>
      <p:pic>
        <p:nvPicPr>
          <p:cNvPr id="9" name="Resim 8" descr="ağaç, dış mekan, sarı, kuş evi içeren bir resim&#10;&#10;Açıklama otomatik olarak oluşturuldu">
            <a:extLst>
              <a:ext uri="{FF2B5EF4-FFF2-40B4-BE49-F238E27FC236}">
                <a16:creationId xmlns:a16="http://schemas.microsoft.com/office/drawing/2014/main" id="{302AC672-6713-F28F-592D-6E2839B95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6400" y="3326921"/>
            <a:ext cx="1847812" cy="2568144"/>
          </a:xfrm>
          <a:prstGeom prst="rect">
            <a:avLst/>
          </a:prstGeom>
        </p:spPr>
      </p:pic>
      <p:pic>
        <p:nvPicPr>
          <p:cNvPr id="1026" name="Picture 2" descr="Bolu'da orman zararlıları ile feromon tuzaklarla mücadele ediliyor -  İnterBolu Tv">
            <a:extLst>
              <a:ext uri="{FF2B5EF4-FFF2-40B4-BE49-F238E27FC236}">
                <a16:creationId xmlns:a16="http://schemas.microsoft.com/office/drawing/2014/main" id="{C8C43CFF-8408-433A-FDC0-7DE2A2BA06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2840" y="5810718"/>
            <a:ext cx="7013657" cy="41333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com: Mouse Rodent Repellent Indoor, Ultrasonic Pest Repeller Mice  Repellent for House, Electronic Squirrel Repellent Plug-in for House Attic  Garage RV Basement Barn : Health &amp; Household">
            <a:extLst>
              <a:ext uri="{FF2B5EF4-FFF2-40B4-BE49-F238E27FC236}">
                <a16:creationId xmlns:a16="http://schemas.microsoft.com/office/drawing/2014/main" id="{2EE60E70-FBFE-8002-AD52-1709B604C1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4520" y="8083065"/>
            <a:ext cx="19812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426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pic>
        <p:nvPicPr>
          <p:cNvPr id="3074" name="Picture 2">
            <a:extLst>
              <a:ext uri="{FF2B5EF4-FFF2-40B4-BE49-F238E27FC236}">
                <a16:creationId xmlns:a16="http://schemas.microsoft.com/office/drawing/2014/main" id="{6AC7F74C-D0F4-174A-F680-2A8F35DBC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1372" y="2925847"/>
            <a:ext cx="3842275" cy="38422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NTOMOPATOJEN FUNGUSLAR - PDF Free Download">
            <a:extLst>
              <a:ext uri="{FF2B5EF4-FFF2-40B4-BE49-F238E27FC236}">
                <a16:creationId xmlns:a16="http://schemas.microsoft.com/office/drawing/2014/main" id="{4D1FFDB9-EF86-6747-233F-7C6C3FA5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2753" y="5466237"/>
            <a:ext cx="4225247" cy="266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yagram 2">
            <a:extLst>
              <a:ext uri="{FF2B5EF4-FFF2-40B4-BE49-F238E27FC236}">
                <a16:creationId xmlns:a16="http://schemas.microsoft.com/office/drawing/2014/main" id="{67C787E1-6852-24A1-4EBA-103BC0E78F36}"/>
              </a:ext>
            </a:extLst>
          </p:cNvPr>
          <p:cNvGraphicFramePr/>
          <p:nvPr/>
        </p:nvGraphicFramePr>
        <p:xfrm>
          <a:off x="8029915" y="3467100"/>
          <a:ext cx="6027104" cy="53609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yagram 3">
            <a:extLst>
              <a:ext uri="{FF2B5EF4-FFF2-40B4-BE49-F238E27FC236}">
                <a16:creationId xmlns:a16="http://schemas.microsoft.com/office/drawing/2014/main" id="{707834D5-E931-CF54-3951-0FB4C78EFA6F}"/>
              </a:ext>
            </a:extLst>
          </p:cNvPr>
          <p:cNvGraphicFramePr/>
          <p:nvPr/>
        </p:nvGraphicFramePr>
        <p:xfrm>
          <a:off x="381000" y="3204602"/>
          <a:ext cx="7467600" cy="70823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 name="Picture 4" descr="predator | Project Noah">
            <a:extLst>
              <a:ext uri="{FF2B5EF4-FFF2-40B4-BE49-F238E27FC236}">
                <a16:creationId xmlns:a16="http://schemas.microsoft.com/office/drawing/2014/main" id="{1096EA8F-7EA2-2872-29C1-0DA76369FF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5266" y="4152900"/>
            <a:ext cx="1488607" cy="990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Biyolojik mücadele (tarım) - Vikipedi">
            <a:extLst>
              <a:ext uri="{FF2B5EF4-FFF2-40B4-BE49-F238E27FC236}">
                <a16:creationId xmlns:a16="http://schemas.microsoft.com/office/drawing/2014/main" id="{D4C03A77-D828-4737-8814-AE184A65B18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4400" y="5788214"/>
            <a:ext cx="828621" cy="75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064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pic>
        <p:nvPicPr>
          <p:cNvPr id="2050" name="Picture 2" descr="BKÜ Bayilik on Instagram: &quot;PREDATÖR BÖCEK NEDİR? Bitkilerde zarara sebep  olan böcekleri ısırıcı cigneyici ağız yapıları ile parçlayıp yiyerek veya  sokucu emici ağız yapıları ile vücut sıvılarını sokup emerek beslenen ve  öldüren">
            <a:extLst>
              <a:ext uri="{FF2B5EF4-FFF2-40B4-BE49-F238E27FC236}">
                <a16:creationId xmlns:a16="http://schemas.microsoft.com/office/drawing/2014/main" id="{6056FD62-10E0-C42E-6C1C-9240D68EE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9800" y="3086099"/>
            <a:ext cx="4295775" cy="32176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dator | Project Noah">
            <a:extLst>
              <a:ext uri="{FF2B5EF4-FFF2-40B4-BE49-F238E27FC236}">
                <a16:creationId xmlns:a16="http://schemas.microsoft.com/office/drawing/2014/main" id="{82A497BD-16FF-3E9B-9B99-8D9441D4F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9756" y="6667500"/>
            <a:ext cx="446582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KÜ Bayilik on Instagram: &quot;PREDATÖR BÖCEK NEDİR? Bitkilerde zarara sebep  olan böcekleri ısırıcı cigneyici ağız yapıları ile parçlayıp yiyerek veya  sokucu emici ağız yapıları ile vücut sıvılarını sokup emerek beslenen ve  öldüren">
            <a:extLst>
              <a:ext uri="{FF2B5EF4-FFF2-40B4-BE49-F238E27FC236}">
                <a16:creationId xmlns:a16="http://schemas.microsoft.com/office/drawing/2014/main" id="{6EA3521D-5AF1-1556-7516-ABDFF65DD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212" y="3317576"/>
            <a:ext cx="4178637" cy="3129944"/>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descr="böcek, omurgasız, haşere, zararlı böcek, eklem bacaklı içeren bir resim&#10;&#10;Açıklama otomatik olarak oluşturuldu">
            <a:extLst>
              <a:ext uri="{FF2B5EF4-FFF2-40B4-BE49-F238E27FC236}">
                <a16:creationId xmlns:a16="http://schemas.microsoft.com/office/drawing/2014/main" id="{8C401418-CEE5-85CD-726D-15E4A876C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7658100"/>
            <a:ext cx="6354944" cy="2438400"/>
          </a:xfrm>
          <a:prstGeom prst="rect">
            <a:avLst/>
          </a:prstGeom>
        </p:spPr>
      </p:pic>
      <p:pic>
        <p:nvPicPr>
          <p:cNvPr id="2056" name="Picture 8" descr="Biyolojik mücadele (tarım) - Vikipedi">
            <a:extLst>
              <a:ext uri="{FF2B5EF4-FFF2-40B4-BE49-F238E27FC236}">
                <a16:creationId xmlns:a16="http://schemas.microsoft.com/office/drawing/2014/main" id="{FB4E18EB-EFDF-4CCD-B9C9-254009692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250" y="7000335"/>
            <a:ext cx="3486150" cy="31692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iyolojik Mücadelede Virüsler Birçok... - Ziraat kütüphanesi | Facebook">
            <a:extLst>
              <a:ext uri="{FF2B5EF4-FFF2-40B4-BE49-F238E27FC236}">
                <a16:creationId xmlns:a16="http://schemas.microsoft.com/office/drawing/2014/main" id="{FB087A68-05DD-DAA2-AE32-D0802CE769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33" y="3086099"/>
            <a:ext cx="5087967" cy="3811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982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3" name="Dikdörtgen 2">
            <a:extLst>
              <a:ext uri="{FF2B5EF4-FFF2-40B4-BE49-F238E27FC236}">
                <a16:creationId xmlns:a16="http://schemas.microsoft.com/office/drawing/2014/main" id="{8D6BA626-5ECF-BD3A-B5CC-3F50E62AD369}"/>
              </a:ext>
            </a:extLst>
          </p:cNvPr>
          <p:cNvSpPr/>
          <p:nvPr/>
        </p:nvSpPr>
        <p:spPr>
          <a:xfrm>
            <a:off x="236349" y="3848100"/>
            <a:ext cx="9317852" cy="585097"/>
          </a:xfrm>
          <a:prstGeom prst="rect">
            <a:avLst/>
          </a:prstGeom>
        </p:spPr>
        <p:txBody>
          <a:bodyPr wrap="square">
            <a:spAutoFit/>
          </a:bodyPr>
          <a:lstStyle/>
          <a:p>
            <a:pPr algn="just">
              <a:lnSpc>
                <a:spcPct val="150000"/>
              </a:lnSpc>
            </a:pPr>
            <a:r>
              <a:rPr lang="tr-TR" sz="2400" b="1" i="1" dirty="0" err="1">
                <a:latin typeface="Comic Sans MS" panose="030F0702030302020204" pitchFamily="66" charset="0"/>
              </a:rPr>
              <a:t>Sitophilus</a:t>
            </a:r>
            <a:r>
              <a:rPr lang="tr-TR" sz="2400" b="1" i="1" dirty="0">
                <a:latin typeface="Comic Sans MS" panose="030F0702030302020204" pitchFamily="66" charset="0"/>
              </a:rPr>
              <a:t> </a:t>
            </a:r>
            <a:r>
              <a:rPr lang="tr-TR" sz="2400" b="1" i="1" dirty="0" err="1">
                <a:latin typeface="Comic Sans MS" panose="030F0702030302020204" pitchFamily="66" charset="0"/>
              </a:rPr>
              <a:t>oryzae</a:t>
            </a:r>
            <a:r>
              <a:rPr lang="tr-TR" sz="2400" b="1" i="1" dirty="0">
                <a:latin typeface="Comic Sans MS" panose="030F0702030302020204" pitchFamily="66" charset="0"/>
              </a:rPr>
              <a:t> </a:t>
            </a:r>
            <a:r>
              <a:rPr lang="tr-TR" sz="2400" b="1" dirty="0">
                <a:latin typeface="Comic Sans MS" panose="030F0702030302020204" pitchFamily="66" charset="0"/>
              </a:rPr>
              <a:t>(Pirinç Biti) </a:t>
            </a:r>
            <a:r>
              <a:rPr lang="tr-TR" sz="2400" dirty="0">
                <a:latin typeface="Comic Sans MS" panose="030F0702030302020204" pitchFamily="66" charset="0"/>
              </a:rPr>
              <a:t>(</a:t>
            </a:r>
            <a:r>
              <a:rPr lang="tr-TR" sz="2400" dirty="0" err="1">
                <a:latin typeface="Comic Sans MS" panose="030F0702030302020204" pitchFamily="66" charset="0"/>
              </a:rPr>
              <a:t>Coleoptera</a:t>
            </a:r>
            <a:r>
              <a:rPr lang="tr-TR" sz="2400" dirty="0">
                <a:latin typeface="Comic Sans MS" panose="030F0702030302020204" pitchFamily="66" charset="0"/>
              </a:rPr>
              <a:t> : </a:t>
            </a:r>
            <a:r>
              <a:rPr lang="tr-TR" sz="2400" dirty="0" err="1">
                <a:latin typeface="Comic Sans MS" panose="030F0702030302020204" pitchFamily="66" charset="0"/>
              </a:rPr>
              <a:t>Curculionidae</a:t>
            </a:r>
            <a:r>
              <a:rPr lang="tr-TR" sz="2400" dirty="0">
                <a:latin typeface="Comic Sans MS" panose="030F0702030302020204" pitchFamily="66" charset="0"/>
              </a:rPr>
              <a:t>)</a:t>
            </a:r>
          </a:p>
        </p:txBody>
      </p:sp>
      <p:pic>
        <p:nvPicPr>
          <p:cNvPr id="4" name="Resim 3" descr="Ekran Kırpma">
            <a:extLst>
              <a:ext uri="{FF2B5EF4-FFF2-40B4-BE49-F238E27FC236}">
                <a16:creationId xmlns:a16="http://schemas.microsoft.com/office/drawing/2014/main" id="{9D1FCACC-426D-AEA9-7B9D-CA743C0D0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3789" y="3345579"/>
            <a:ext cx="3256366" cy="1805343"/>
          </a:xfrm>
          <a:prstGeom prst="rect">
            <a:avLst/>
          </a:prstGeom>
        </p:spPr>
      </p:pic>
      <p:pic>
        <p:nvPicPr>
          <p:cNvPr id="6" name="Resim 5" descr="Ekran Kırpma">
            <a:extLst>
              <a:ext uri="{FF2B5EF4-FFF2-40B4-BE49-F238E27FC236}">
                <a16:creationId xmlns:a16="http://schemas.microsoft.com/office/drawing/2014/main" id="{E1217B39-B4A2-D71A-065C-693589C71C3C}"/>
              </a:ext>
            </a:extLst>
          </p:cNvPr>
          <p:cNvPicPr>
            <a:picLocks noChangeAspect="1"/>
          </p:cNvPicPr>
          <p:nvPr/>
        </p:nvPicPr>
        <p:blipFill rotWithShape="1">
          <a:blip r:embed="rId3">
            <a:extLst>
              <a:ext uri="{28A0092B-C50C-407E-A947-70E740481C1C}">
                <a14:useLocalDpi xmlns:a14="http://schemas.microsoft.com/office/drawing/2010/main" val="0"/>
              </a:ext>
            </a:extLst>
          </a:blip>
          <a:srcRect l="833" t="11818" r="-833" b="22357"/>
          <a:stretch/>
        </p:blipFill>
        <p:spPr>
          <a:xfrm>
            <a:off x="13240156" y="3307402"/>
            <a:ext cx="2098322" cy="1853121"/>
          </a:xfrm>
          <a:prstGeom prst="rect">
            <a:avLst/>
          </a:prstGeom>
        </p:spPr>
      </p:pic>
      <p:pic>
        <p:nvPicPr>
          <p:cNvPr id="7" name="Picture 4" descr="Wheat weevil, granary weevil, grain weevil, Schwarzer Kornkäfer, Sitophilus  granarius, Calandra granaria, Curculio contractus Stock Photo - Alamy">
            <a:extLst>
              <a:ext uri="{FF2B5EF4-FFF2-40B4-BE49-F238E27FC236}">
                <a16:creationId xmlns:a16="http://schemas.microsoft.com/office/drawing/2014/main" id="{2C623210-2F6B-EF40-5B14-22023C36B1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68066" y="3307402"/>
            <a:ext cx="2519934" cy="1853121"/>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4D9EED38-5366-A4F6-1835-4B0B81D4EB95}"/>
              </a:ext>
            </a:extLst>
          </p:cNvPr>
          <p:cNvSpPr txBox="1"/>
          <p:nvPr/>
        </p:nvSpPr>
        <p:spPr>
          <a:xfrm>
            <a:off x="249319" y="6069872"/>
            <a:ext cx="11099258" cy="585097"/>
          </a:xfrm>
          <a:prstGeom prst="rect">
            <a:avLst/>
          </a:prstGeom>
          <a:noFill/>
        </p:spPr>
        <p:txBody>
          <a:bodyPr wrap="square">
            <a:spAutoFit/>
          </a:bodyPr>
          <a:lstStyle/>
          <a:p>
            <a:pPr algn="just">
              <a:lnSpc>
                <a:spcPct val="150000"/>
              </a:lnSpc>
            </a:pPr>
            <a:r>
              <a:rPr lang="sv-SE" sz="2400" b="1" i="1" dirty="0">
                <a:latin typeface="Comic Sans MS" panose="030F0702030302020204" pitchFamily="66" charset="0"/>
              </a:rPr>
              <a:t>Rhizopertha dominica </a:t>
            </a:r>
            <a:r>
              <a:rPr lang="tr-TR" sz="2400" b="1" dirty="0">
                <a:latin typeface="Comic Sans MS" panose="030F0702030302020204" pitchFamily="66" charset="0"/>
              </a:rPr>
              <a:t>(</a:t>
            </a:r>
            <a:r>
              <a:rPr lang="sv-SE" sz="2400" b="1" dirty="0">
                <a:latin typeface="Comic Sans MS" panose="030F0702030302020204" pitchFamily="66" charset="0"/>
              </a:rPr>
              <a:t>Ekin Kambur Biti) </a:t>
            </a:r>
            <a:r>
              <a:rPr lang="tr-TR" sz="2400" dirty="0">
                <a:latin typeface="Comic Sans MS" panose="030F0702030302020204" pitchFamily="66" charset="0"/>
              </a:rPr>
              <a:t>(</a:t>
            </a:r>
            <a:r>
              <a:rPr lang="tr-TR" sz="2400" dirty="0" err="1">
                <a:latin typeface="Comic Sans MS" panose="030F0702030302020204" pitchFamily="66" charset="0"/>
              </a:rPr>
              <a:t>Coleoptera</a:t>
            </a:r>
            <a:r>
              <a:rPr lang="tr-TR" sz="2400" dirty="0">
                <a:latin typeface="Comic Sans MS" panose="030F0702030302020204" pitchFamily="66" charset="0"/>
              </a:rPr>
              <a:t> : </a:t>
            </a:r>
            <a:r>
              <a:rPr lang="tr-TR" sz="2400" dirty="0" err="1">
                <a:latin typeface="Comic Sans MS" panose="030F0702030302020204" pitchFamily="66" charset="0"/>
              </a:rPr>
              <a:t>Bostrichidae</a:t>
            </a:r>
            <a:r>
              <a:rPr lang="tr-TR" sz="2400" dirty="0">
                <a:latin typeface="Comic Sans MS" panose="030F0702030302020204" pitchFamily="66" charset="0"/>
              </a:rPr>
              <a:t>)</a:t>
            </a:r>
            <a:endParaRPr lang="tr-TR" sz="2400" b="1" dirty="0">
              <a:latin typeface="Comic Sans MS" panose="030F0702030302020204" pitchFamily="66" charset="0"/>
            </a:endParaRPr>
          </a:p>
        </p:txBody>
      </p:sp>
      <p:pic>
        <p:nvPicPr>
          <p:cNvPr id="10" name="Resim 9" descr="Ekran Kırpma">
            <a:extLst>
              <a:ext uri="{FF2B5EF4-FFF2-40B4-BE49-F238E27FC236}">
                <a16:creationId xmlns:a16="http://schemas.microsoft.com/office/drawing/2014/main" id="{8907C2CC-ECF8-DFA7-647D-3EF191A2A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068" y="5743399"/>
            <a:ext cx="2454532" cy="1823141"/>
          </a:xfrm>
          <a:prstGeom prst="rect">
            <a:avLst/>
          </a:prstGeom>
        </p:spPr>
      </p:pic>
      <p:pic>
        <p:nvPicPr>
          <p:cNvPr id="11" name="Resim 10" descr="Ekran Kırpma">
            <a:extLst>
              <a:ext uri="{FF2B5EF4-FFF2-40B4-BE49-F238E27FC236}">
                <a16:creationId xmlns:a16="http://schemas.microsoft.com/office/drawing/2014/main" id="{69E34BBF-544D-45E8-6AD3-2BE9176DA6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3484" y="5785586"/>
            <a:ext cx="1750769" cy="1780955"/>
          </a:xfrm>
          <a:prstGeom prst="rect">
            <a:avLst/>
          </a:prstGeom>
        </p:spPr>
      </p:pic>
      <p:pic>
        <p:nvPicPr>
          <p:cNvPr id="12" name="Resim 11" descr="Ekran Kırpma">
            <a:extLst>
              <a:ext uri="{FF2B5EF4-FFF2-40B4-BE49-F238E27FC236}">
                <a16:creationId xmlns:a16="http://schemas.microsoft.com/office/drawing/2014/main" id="{50762C69-394D-7FAB-54CD-B8E4C3C22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9595" y="5785586"/>
            <a:ext cx="2668405" cy="1778936"/>
          </a:xfrm>
          <a:prstGeom prst="rect">
            <a:avLst/>
          </a:prstGeom>
        </p:spPr>
      </p:pic>
      <p:sp>
        <p:nvSpPr>
          <p:cNvPr id="16" name="Metin kutusu 15">
            <a:extLst>
              <a:ext uri="{FF2B5EF4-FFF2-40B4-BE49-F238E27FC236}">
                <a16:creationId xmlns:a16="http://schemas.microsoft.com/office/drawing/2014/main" id="{92E8EC89-2FB8-0506-9484-A6E4624D6CBE}"/>
              </a:ext>
            </a:extLst>
          </p:cNvPr>
          <p:cNvSpPr txBox="1"/>
          <p:nvPr/>
        </p:nvSpPr>
        <p:spPr>
          <a:xfrm>
            <a:off x="249319" y="8326562"/>
            <a:ext cx="11099258" cy="585097"/>
          </a:xfrm>
          <a:prstGeom prst="rect">
            <a:avLst/>
          </a:prstGeom>
          <a:noFill/>
        </p:spPr>
        <p:txBody>
          <a:bodyPr wrap="square">
            <a:spAutoFit/>
          </a:bodyPr>
          <a:lstStyle/>
          <a:p>
            <a:pPr algn="just">
              <a:lnSpc>
                <a:spcPct val="150000"/>
              </a:lnSpc>
            </a:pPr>
            <a:r>
              <a:rPr lang="tr-TR" sz="2400" b="1" i="1" dirty="0" err="1">
                <a:latin typeface="Comic Sans MS" panose="030F0702030302020204" pitchFamily="66" charset="0"/>
              </a:rPr>
              <a:t>Plodia</a:t>
            </a:r>
            <a:r>
              <a:rPr lang="tr-TR" sz="2400" b="1" i="1" dirty="0">
                <a:latin typeface="Comic Sans MS" panose="030F0702030302020204" pitchFamily="66" charset="0"/>
              </a:rPr>
              <a:t> </a:t>
            </a:r>
            <a:r>
              <a:rPr lang="tr-TR" sz="2400" b="1" i="1" dirty="0" err="1">
                <a:latin typeface="Comic Sans MS" panose="030F0702030302020204" pitchFamily="66" charset="0"/>
              </a:rPr>
              <a:t>interpunctella</a:t>
            </a:r>
            <a:r>
              <a:rPr lang="tr-TR" sz="2400" b="1" i="1" dirty="0">
                <a:latin typeface="Comic Sans MS" panose="030F0702030302020204" pitchFamily="66" charset="0"/>
              </a:rPr>
              <a:t> </a:t>
            </a:r>
            <a:r>
              <a:rPr lang="tr-TR" sz="2400" b="1" dirty="0">
                <a:latin typeface="Comic Sans MS" panose="030F0702030302020204" pitchFamily="66" charset="0"/>
              </a:rPr>
              <a:t>(Kuru Meyve Güvesi</a:t>
            </a:r>
            <a:r>
              <a:rPr lang="sv-SE" sz="2400" b="1" dirty="0">
                <a:latin typeface="Comic Sans MS" panose="030F0702030302020204" pitchFamily="66" charset="0"/>
              </a:rPr>
              <a:t>) </a:t>
            </a:r>
            <a:r>
              <a:rPr lang="tr-TR" sz="2400" dirty="0">
                <a:latin typeface="Comic Sans MS" panose="030F0702030302020204" pitchFamily="66" charset="0"/>
              </a:rPr>
              <a:t>(</a:t>
            </a:r>
            <a:r>
              <a:rPr lang="tr-TR" sz="2400" dirty="0" err="1">
                <a:latin typeface="Comic Sans MS" panose="030F0702030302020204" pitchFamily="66" charset="0"/>
              </a:rPr>
              <a:t>Lepidoptera</a:t>
            </a:r>
            <a:r>
              <a:rPr lang="tr-TR" sz="2400" dirty="0">
                <a:latin typeface="Comic Sans MS" panose="030F0702030302020204" pitchFamily="66" charset="0"/>
              </a:rPr>
              <a:t>: </a:t>
            </a:r>
            <a:r>
              <a:rPr lang="tr-TR" sz="2400" dirty="0" err="1">
                <a:latin typeface="Comic Sans MS" panose="030F0702030302020204" pitchFamily="66" charset="0"/>
              </a:rPr>
              <a:t>Pyralidae</a:t>
            </a:r>
            <a:r>
              <a:rPr lang="tr-TR" sz="2400" dirty="0">
                <a:latin typeface="Comic Sans MS" panose="030F0702030302020204" pitchFamily="66" charset="0"/>
              </a:rPr>
              <a:t>)</a:t>
            </a:r>
          </a:p>
        </p:txBody>
      </p:sp>
      <p:pic>
        <p:nvPicPr>
          <p:cNvPr id="17" name="Resim 16" descr="Ekran Kırpma">
            <a:extLst>
              <a:ext uri="{FF2B5EF4-FFF2-40B4-BE49-F238E27FC236}">
                <a16:creationId xmlns:a16="http://schemas.microsoft.com/office/drawing/2014/main" id="{1A7A2154-1407-8C37-1E7D-D7AD057CB9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34816" y="7877050"/>
            <a:ext cx="2554805" cy="1484119"/>
          </a:xfrm>
          <a:prstGeom prst="rect">
            <a:avLst/>
          </a:prstGeom>
        </p:spPr>
      </p:pic>
      <p:pic>
        <p:nvPicPr>
          <p:cNvPr id="18" name="Resim 17" descr="Ekran Kırpma">
            <a:extLst>
              <a:ext uri="{FF2B5EF4-FFF2-40B4-BE49-F238E27FC236}">
                <a16:creationId xmlns:a16="http://schemas.microsoft.com/office/drawing/2014/main" id="{7FD53999-4C53-A343-EF9E-393E948677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7068" y="7890995"/>
            <a:ext cx="2514754" cy="1693437"/>
          </a:xfrm>
          <a:prstGeom prst="rect">
            <a:avLst/>
          </a:prstGeom>
        </p:spPr>
      </p:pic>
      <p:pic>
        <p:nvPicPr>
          <p:cNvPr id="19" name="Resim 18" descr="Ekran Kırpma">
            <a:extLst>
              <a:ext uri="{FF2B5EF4-FFF2-40B4-BE49-F238E27FC236}">
                <a16:creationId xmlns:a16="http://schemas.microsoft.com/office/drawing/2014/main" id="{E15760DD-1015-2D20-BAC5-2188923282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40155" y="7890994"/>
            <a:ext cx="2302138" cy="1693437"/>
          </a:xfrm>
          <a:prstGeom prst="rect">
            <a:avLst/>
          </a:prstGeom>
        </p:spPr>
      </p:pic>
    </p:spTree>
    <p:extLst>
      <p:ext uri="{BB962C8B-B14F-4D97-AF65-F5344CB8AC3E}">
        <p14:creationId xmlns:p14="http://schemas.microsoft.com/office/powerpoint/2010/main" val="2212239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sp>
        <p:nvSpPr>
          <p:cNvPr id="3" name="Dikdörtgen 2">
            <a:extLst>
              <a:ext uri="{FF2B5EF4-FFF2-40B4-BE49-F238E27FC236}">
                <a16:creationId xmlns:a16="http://schemas.microsoft.com/office/drawing/2014/main" id="{8D6BA626-5ECF-BD3A-B5CC-3F50E62AD369}"/>
              </a:ext>
            </a:extLst>
          </p:cNvPr>
          <p:cNvSpPr/>
          <p:nvPr/>
        </p:nvSpPr>
        <p:spPr>
          <a:xfrm>
            <a:off x="236349" y="3848100"/>
            <a:ext cx="9317852" cy="585097"/>
          </a:xfrm>
          <a:prstGeom prst="rect">
            <a:avLst/>
          </a:prstGeom>
        </p:spPr>
        <p:txBody>
          <a:bodyPr wrap="square">
            <a:spAutoFit/>
          </a:bodyPr>
          <a:lstStyle/>
          <a:p>
            <a:pPr algn="just">
              <a:lnSpc>
                <a:spcPct val="150000"/>
              </a:lnSpc>
            </a:pPr>
            <a:r>
              <a:rPr lang="tr-TR" sz="2400" b="1" i="1" dirty="0" err="1">
                <a:latin typeface="Comic Sans MS" panose="030F0702030302020204" pitchFamily="66" charset="0"/>
              </a:rPr>
              <a:t>Sitophilus</a:t>
            </a:r>
            <a:r>
              <a:rPr lang="tr-TR" sz="2400" b="1" i="1" dirty="0">
                <a:latin typeface="Comic Sans MS" panose="030F0702030302020204" pitchFamily="66" charset="0"/>
              </a:rPr>
              <a:t> </a:t>
            </a:r>
            <a:r>
              <a:rPr lang="tr-TR" sz="2400" b="1" i="1" dirty="0" err="1">
                <a:latin typeface="Comic Sans MS" panose="030F0702030302020204" pitchFamily="66" charset="0"/>
              </a:rPr>
              <a:t>oryzae</a:t>
            </a:r>
            <a:r>
              <a:rPr lang="tr-TR" sz="2400" b="1" i="1" dirty="0">
                <a:latin typeface="Comic Sans MS" panose="030F0702030302020204" pitchFamily="66" charset="0"/>
              </a:rPr>
              <a:t> </a:t>
            </a:r>
            <a:r>
              <a:rPr lang="tr-TR" sz="2400" b="1" dirty="0">
                <a:latin typeface="Comic Sans MS" panose="030F0702030302020204" pitchFamily="66" charset="0"/>
              </a:rPr>
              <a:t>(Pirinç Biti) </a:t>
            </a:r>
            <a:r>
              <a:rPr lang="tr-TR" sz="2400" dirty="0">
                <a:latin typeface="Comic Sans MS" panose="030F0702030302020204" pitchFamily="66" charset="0"/>
              </a:rPr>
              <a:t>(</a:t>
            </a:r>
            <a:r>
              <a:rPr lang="tr-TR" sz="2400" dirty="0" err="1">
                <a:latin typeface="Comic Sans MS" panose="030F0702030302020204" pitchFamily="66" charset="0"/>
              </a:rPr>
              <a:t>Coleoptera</a:t>
            </a:r>
            <a:r>
              <a:rPr lang="tr-TR" sz="2400" dirty="0">
                <a:latin typeface="Comic Sans MS" panose="030F0702030302020204" pitchFamily="66" charset="0"/>
              </a:rPr>
              <a:t> : </a:t>
            </a:r>
            <a:r>
              <a:rPr lang="tr-TR" sz="2400" dirty="0" err="1">
                <a:latin typeface="Comic Sans MS" panose="030F0702030302020204" pitchFamily="66" charset="0"/>
              </a:rPr>
              <a:t>Curculionidae</a:t>
            </a:r>
            <a:r>
              <a:rPr lang="tr-TR" sz="2400" dirty="0">
                <a:latin typeface="Comic Sans MS" panose="030F0702030302020204" pitchFamily="66" charset="0"/>
              </a:rPr>
              <a:t>)</a:t>
            </a:r>
          </a:p>
        </p:txBody>
      </p:sp>
      <p:pic>
        <p:nvPicPr>
          <p:cNvPr id="4" name="Resim 3" descr="Ekran Kırpma">
            <a:extLst>
              <a:ext uri="{FF2B5EF4-FFF2-40B4-BE49-F238E27FC236}">
                <a16:creationId xmlns:a16="http://schemas.microsoft.com/office/drawing/2014/main" id="{9D1FCACC-426D-AEA9-7B9D-CA743C0D0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3789" y="3345579"/>
            <a:ext cx="3256366" cy="1805343"/>
          </a:xfrm>
          <a:prstGeom prst="rect">
            <a:avLst/>
          </a:prstGeom>
        </p:spPr>
      </p:pic>
      <p:pic>
        <p:nvPicPr>
          <p:cNvPr id="6" name="Resim 5" descr="Ekran Kırpma">
            <a:extLst>
              <a:ext uri="{FF2B5EF4-FFF2-40B4-BE49-F238E27FC236}">
                <a16:creationId xmlns:a16="http://schemas.microsoft.com/office/drawing/2014/main" id="{E1217B39-B4A2-D71A-065C-693589C71C3C}"/>
              </a:ext>
            </a:extLst>
          </p:cNvPr>
          <p:cNvPicPr>
            <a:picLocks noChangeAspect="1"/>
          </p:cNvPicPr>
          <p:nvPr/>
        </p:nvPicPr>
        <p:blipFill rotWithShape="1">
          <a:blip r:embed="rId3">
            <a:extLst>
              <a:ext uri="{28A0092B-C50C-407E-A947-70E740481C1C}">
                <a14:useLocalDpi xmlns:a14="http://schemas.microsoft.com/office/drawing/2010/main" val="0"/>
              </a:ext>
            </a:extLst>
          </a:blip>
          <a:srcRect l="833" t="11818" r="-833" b="22357"/>
          <a:stretch/>
        </p:blipFill>
        <p:spPr>
          <a:xfrm>
            <a:off x="13240156" y="3307402"/>
            <a:ext cx="2098322" cy="1853121"/>
          </a:xfrm>
          <a:prstGeom prst="rect">
            <a:avLst/>
          </a:prstGeom>
        </p:spPr>
      </p:pic>
      <p:pic>
        <p:nvPicPr>
          <p:cNvPr id="7" name="Picture 4" descr="Wheat weevil, granary weevil, grain weevil, Schwarzer Kornkäfer, Sitophilus  granarius, Calandra granaria, Curculio contractus Stock Photo - Alamy">
            <a:extLst>
              <a:ext uri="{FF2B5EF4-FFF2-40B4-BE49-F238E27FC236}">
                <a16:creationId xmlns:a16="http://schemas.microsoft.com/office/drawing/2014/main" id="{2C623210-2F6B-EF40-5B14-22023C36B1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68066" y="3307402"/>
            <a:ext cx="2519934" cy="1853121"/>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4D9EED38-5366-A4F6-1835-4B0B81D4EB95}"/>
              </a:ext>
            </a:extLst>
          </p:cNvPr>
          <p:cNvSpPr txBox="1"/>
          <p:nvPr/>
        </p:nvSpPr>
        <p:spPr>
          <a:xfrm>
            <a:off x="249319" y="6069872"/>
            <a:ext cx="11099258" cy="585097"/>
          </a:xfrm>
          <a:prstGeom prst="rect">
            <a:avLst/>
          </a:prstGeom>
          <a:noFill/>
        </p:spPr>
        <p:txBody>
          <a:bodyPr wrap="square">
            <a:spAutoFit/>
          </a:bodyPr>
          <a:lstStyle/>
          <a:p>
            <a:pPr algn="just">
              <a:lnSpc>
                <a:spcPct val="150000"/>
              </a:lnSpc>
            </a:pPr>
            <a:r>
              <a:rPr lang="sv-SE" sz="2400" b="1" i="1" dirty="0">
                <a:latin typeface="Comic Sans MS" panose="030F0702030302020204" pitchFamily="66" charset="0"/>
              </a:rPr>
              <a:t>Rhizopertha dominica </a:t>
            </a:r>
            <a:r>
              <a:rPr lang="tr-TR" sz="2400" b="1" dirty="0">
                <a:latin typeface="Comic Sans MS" panose="030F0702030302020204" pitchFamily="66" charset="0"/>
              </a:rPr>
              <a:t>(</a:t>
            </a:r>
            <a:r>
              <a:rPr lang="sv-SE" sz="2400" b="1" dirty="0">
                <a:latin typeface="Comic Sans MS" panose="030F0702030302020204" pitchFamily="66" charset="0"/>
              </a:rPr>
              <a:t>Ekin Kambur Biti) </a:t>
            </a:r>
            <a:r>
              <a:rPr lang="tr-TR" sz="2400" dirty="0">
                <a:latin typeface="Comic Sans MS" panose="030F0702030302020204" pitchFamily="66" charset="0"/>
              </a:rPr>
              <a:t>(</a:t>
            </a:r>
            <a:r>
              <a:rPr lang="tr-TR" sz="2400" dirty="0" err="1">
                <a:latin typeface="Comic Sans MS" panose="030F0702030302020204" pitchFamily="66" charset="0"/>
              </a:rPr>
              <a:t>Coleoptera</a:t>
            </a:r>
            <a:r>
              <a:rPr lang="tr-TR" sz="2400" dirty="0">
                <a:latin typeface="Comic Sans MS" panose="030F0702030302020204" pitchFamily="66" charset="0"/>
              </a:rPr>
              <a:t> : </a:t>
            </a:r>
            <a:r>
              <a:rPr lang="tr-TR" sz="2400" dirty="0" err="1">
                <a:latin typeface="Comic Sans MS" panose="030F0702030302020204" pitchFamily="66" charset="0"/>
              </a:rPr>
              <a:t>Bostrichidae</a:t>
            </a:r>
            <a:r>
              <a:rPr lang="tr-TR" sz="2400" dirty="0">
                <a:latin typeface="Comic Sans MS" panose="030F0702030302020204" pitchFamily="66" charset="0"/>
              </a:rPr>
              <a:t>)</a:t>
            </a:r>
            <a:endParaRPr lang="tr-TR" sz="2400" b="1" dirty="0">
              <a:latin typeface="Comic Sans MS" panose="030F0702030302020204" pitchFamily="66" charset="0"/>
            </a:endParaRPr>
          </a:p>
        </p:txBody>
      </p:sp>
      <p:pic>
        <p:nvPicPr>
          <p:cNvPr id="10" name="Resim 9" descr="Ekran Kırpma">
            <a:extLst>
              <a:ext uri="{FF2B5EF4-FFF2-40B4-BE49-F238E27FC236}">
                <a16:creationId xmlns:a16="http://schemas.microsoft.com/office/drawing/2014/main" id="{8907C2CC-ECF8-DFA7-647D-3EF191A2A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068" y="5743399"/>
            <a:ext cx="2454532" cy="1823141"/>
          </a:xfrm>
          <a:prstGeom prst="rect">
            <a:avLst/>
          </a:prstGeom>
        </p:spPr>
      </p:pic>
      <p:pic>
        <p:nvPicPr>
          <p:cNvPr id="11" name="Resim 10" descr="Ekran Kırpma">
            <a:extLst>
              <a:ext uri="{FF2B5EF4-FFF2-40B4-BE49-F238E27FC236}">
                <a16:creationId xmlns:a16="http://schemas.microsoft.com/office/drawing/2014/main" id="{69E34BBF-544D-45E8-6AD3-2BE9176DA6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3484" y="5785586"/>
            <a:ext cx="1750769" cy="1780955"/>
          </a:xfrm>
          <a:prstGeom prst="rect">
            <a:avLst/>
          </a:prstGeom>
        </p:spPr>
      </p:pic>
      <p:pic>
        <p:nvPicPr>
          <p:cNvPr id="12" name="Resim 11" descr="Ekran Kırpma">
            <a:extLst>
              <a:ext uri="{FF2B5EF4-FFF2-40B4-BE49-F238E27FC236}">
                <a16:creationId xmlns:a16="http://schemas.microsoft.com/office/drawing/2014/main" id="{50762C69-394D-7FAB-54CD-B8E4C3C22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9595" y="5785586"/>
            <a:ext cx="2668405" cy="1778936"/>
          </a:xfrm>
          <a:prstGeom prst="rect">
            <a:avLst/>
          </a:prstGeom>
        </p:spPr>
      </p:pic>
      <p:sp>
        <p:nvSpPr>
          <p:cNvPr id="16" name="Metin kutusu 15">
            <a:extLst>
              <a:ext uri="{FF2B5EF4-FFF2-40B4-BE49-F238E27FC236}">
                <a16:creationId xmlns:a16="http://schemas.microsoft.com/office/drawing/2014/main" id="{92E8EC89-2FB8-0506-9484-A6E4624D6CBE}"/>
              </a:ext>
            </a:extLst>
          </p:cNvPr>
          <p:cNvSpPr txBox="1"/>
          <p:nvPr/>
        </p:nvSpPr>
        <p:spPr>
          <a:xfrm>
            <a:off x="249319" y="8326562"/>
            <a:ext cx="11099258" cy="585097"/>
          </a:xfrm>
          <a:prstGeom prst="rect">
            <a:avLst/>
          </a:prstGeom>
          <a:noFill/>
        </p:spPr>
        <p:txBody>
          <a:bodyPr wrap="square">
            <a:spAutoFit/>
          </a:bodyPr>
          <a:lstStyle/>
          <a:p>
            <a:pPr algn="just">
              <a:lnSpc>
                <a:spcPct val="150000"/>
              </a:lnSpc>
            </a:pPr>
            <a:r>
              <a:rPr lang="tr-TR" sz="2400" b="1" i="1" dirty="0" err="1">
                <a:latin typeface="Comic Sans MS" panose="030F0702030302020204" pitchFamily="66" charset="0"/>
              </a:rPr>
              <a:t>Plodia</a:t>
            </a:r>
            <a:r>
              <a:rPr lang="tr-TR" sz="2400" b="1" i="1" dirty="0">
                <a:latin typeface="Comic Sans MS" panose="030F0702030302020204" pitchFamily="66" charset="0"/>
              </a:rPr>
              <a:t> </a:t>
            </a:r>
            <a:r>
              <a:rPr lang="tr-TR" sz="2400" b="1" i="1" dirty="0" err="1">
                <a:latin typeface="Comic Sans MS" panose="030F0702030302020204" pitchFamily="66" charset="0"/>
              </a:rPr>
              <a:t>interpunctella</a:t>
            </a:r>
            <a:r>
              <a:rPr lang="tr-TR" sz="2400" b="1" i="1" dirty="0">
                <a:latin typeface="Comic Sans MS" panose="030F0702030302020204" pitchFamily="66" charset="0"/>
              </a:rPr>
              <a:t> </a:t>
            </a:r>
            <a:r>
              <a:rPr lang="tr-TR" sz="2400" b="1" dirty="0">
                <a:latin typeface="Comic Sans MS" panose="030F0702030302020204" pitchFamily="66" charset="0"/>
              </a:rPr>
              <a:t>(Kuru Meyve Güvesi</a:t>
            </a:r>
            <a:r>
              <a:rPr lang="sv-SE" sz="2400" b="1" dirty="0">
                <a:latin typeface="Comic Sans MS" panose="030F0702030302020204" pitchFamily="66" charset="0"/>
              </a:rPr>
              <a:t>) </a:t>
            </a:r>
            <a:r>
              <a:rPr lang="tr-TR" sz="2400" dirty="0">
                <a:latin typeface="Comic Sans MS" panose="030F0702030302020204" pitchFamily="66" charset="0"/>
              </a:rPr>
              <a:t>(</a:t>
            </a:r>
            <a:r>
              <a:rPr lang="tr-TR" sz="2400" dirty="0" err="1">
                <a:latin typeface="Comic Sans MS" panose="030F0702030302020204" pitchFamily="66" charset="0"/>
              </a:rPr>
              <a:t>Lepidoptera</a:t>
            </a:r>
            <a:r>
              <a:rPr lang="tr-TR" sz="2400" dirty="0">
                <a:latin typeface="Comic Sans MS" panose="030F0702030302020204" pitchFamily="66" charset="0"/>
              </a:rPr>
              <a:t>: </a:t>
            </a:r>
            <a:r>
              <a:rPr lang="tr-TR" sz="2400" dirty="0" err="1">
                <a:latin typeface="Comic Sans MS" panose="030F0702030302020204" pitchFamily="66" charset="0"/>
              </a:rPr>
              <a:t>Pyralidae</a:t>
            </a:r>
            <a:r>
              <a:rPr lang="tr-TR" sz="2400" dirty="0">
                <a:latin typeface="Comic Sans MS" panose="030F0702030302020204" pitchFamily="66" charset="0"/>
              </a:rPr>
              <a:t>)</a:t>
            </a:r>
          </a:p>
        </p:txBody>
      </p:sp>
      <p:pic>
        <p:nvPicPr>
          <p:cNvPr id="17" name="Resim 16" descr="Ekran Kırpma">
            <a:extLst>
              <a:ext uri="{FF2B5EF4-FFF2-40B4-BE49-F238E27FC236}">
                <a16:creationId xmlns:a16="http://schemas.microsoft.com/office/drawing/2014/main" id="{1A7A2154-1407-8C37-1E7D-D7AD057CB9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34816" y="7877050"/>
            <a:ext cx="2554805" cy="1484119"/>
          </a:xfrm>
          <a:prstGeom prst="rect">
            <a:avLst/>
          </a:prstGeom>
        </p:spPr>
      </p:pic>
      <p:pic>
        <p:nvPicPr>
          <p:cNvPr id="18" name="Resim 17" descr="Ekran Kırpma">
            <a:extLst>
              <a:ext uri="{FF2B5EF4-FFF2-40B4-BE49-F238E27FC236}">
                <a16:creationId xmlns:a16="http://schemas.microsoft.com/office/drawing/2014/main" id="{7FD53999-4C53-A343-EF9E-393E948677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7068" y="7890995"/>
            <a:ext cx="2514754" cy="1693437"/>
          </a:xfrm>
          <a:prstGeom prst="rect">
            <a:avLst/>
          </a:prstGeom>
        </p:spPr>
      </p:pic>
      <p:pic>
        <p:nvPicPr>
          <p:cNvPr id="19" name="Resim 18" descr="Ekran Kırpma">
            <a:extLst>
              <a:ext uri="{FF2B5EF4-FFF2-40B4-BE49-F238E27FC236}">
                <a16:creationId xmlns:a16="http://schemas.microsoft.com/office/drawing/2014/main" id="{E15760DD-1015-2D20-BAC5-2188923282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40155" y="7890994"/>
            <a:ext cx="2302138" cy="1693437"/>
          </a:xfrm>
          <a:prstGeom prst="rect">
            <a:avLst/>
          </a:prstGeom>
        </p:spPr>
      </p:pic>
    </p:spTree>
    <p:extLst>
      <p:ext uri="{BB962C8B-B14F-4D97-AF65-F5344CB8AC3E}">
        <p14:creationId xmlns:p14="http://schemas.microsoft.com/office/powerpoint/2010/main" val="3356440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graphicFrame>
        <p:nvGraphicFramePr>
          <p:cNvPr id="5" name="Diyagram 4">
            <a:extLst>
              <a:ext uri="{FF2B5EF4-FFF2-40B4-BE49-F238E27FC236}">
                <a16:creationId xmlns:a16="http://schemas.microsoft.com/office/drawing/2014/main" id="{6E796E89-BEB3-7CBC-64BF-E51796B333F9}"/>
              </a:ext>
            </a:extLst>
          </p:cNvPr>
          <p:cNvGraphicFramePr/>
          <p:nvPr/>
        </p:nvGraphicFramePr>
        <p:xfrm>
          <a:off x="2857500" y="2170079"/>
          <a:ext cx="12573000" cy="815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0707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PESTİSİTLER</a:t>
            </a:r>
          </a:p>
        </p:txBody>
      </p:sp>
      <p:pic>
        <p:nvPicPr>
          <p:cNvPr id="3" name="Resim 2" descr="DSC_0206">
            <a:extLst>
              <a:ext uri="{FF2B5EF4-FFF2-40B4-BE49-F238E27FC236}">
                <a16:creationId xmlns:a16="http://schemas.microsoft.com/office/drawing/2014/main" id="{79580933-425E-7300-D9AB-4F20A1C79B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2985956"/>
            <a:ext cx="10972800" cy="7305097"/>
          </a:xfrm>
          <a:prstGeom prst="rect">
            <a:avLst/>
          </a:prstGeom>
          <a:noFill/>
          <a:ln>
            <a:noFill/>
          </a:ln>
        </p:spPr>
      </p:pic>
    </p:spTree>
    <p:extLst>
      <p:ext uri="{BB962C8B-B14F-4D97-AF65-F5344CB8AC3E}">
        <p14:creationId xmlns:p14="http://schemas.microsoft.com/office/powerpoint/2010/main" val="1660272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TERCİH EDİLME SEBEBİ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3709349"/>
          </a:xfrm>
          <a:prstGeom prst="rect">
            <a:avLst/>
          </a:prstGeom>
          <a:noFill/>
        </p:spPr>
        <p:txBody>
          <a:bodyPr wrap="square" rtlCol="0">
            <a:spAutoFit/>
          </a:bodyPr>
          <a:lstStyle/>
          <a:p>
            <a:pPr marL="342900" indent="-342900" algn="just">
              <a:lnSpc>
                <a:spcPct val="150000"/>
              </a:lnSpc>
              <a:buFont typeface="+mj-lt"/>
              <a:buAutoNum type="arabicPeriod"/>
            </a:pPr>
            <a:r>
              <a:rPr lang="tr-TR" sz="3200" b="1" i="0" dirty="0">
                <a:effectLst/>
                <a:latin typeface="+mj-lt"/>
              </a:rPr>
              <a:t>Gelecek Nesilleri Korumak</a:t>
            </a:r>
          </a:p>
          <a:p>
            <a:pPr marL="914400" lvl="1" indent="-457200" algn="just">
              <a:lnSpc>
                <a:spcPct val="150000"/>
              </a:lnSpc>
              <a:buFont typeface="Arial" panose="020B0604020202020204" pitchFamily="34" charset="0"/>
              <a:buChar char="•"/>
            </a:pPr>
            <a:r>
              <a:rPr lang="tr-TR" sz="3200" dirty="0"/>
              <a:t>Gelecek nesilleri korumak için onlara sağlıklı besinler sunmak zorundayız. Bir çocuğun gıda maddelerindeki kansere neden olan pestisitlerden zarar görme riski, yetişkinlere göre daha fazla olduğu için, çocuğun gelecekteki sağlığı, gıdaların doğru seçimine bağlıdır.</a:t>
            </a:r>
          </a:p>
          <a:p>
            <a:pPr marL="914400" lvl="1" indent="-457200" algn="just">
              <a:lnSpc>
                <a:spcPct val="150000"/>
              </a:lnSpc>
              <a:buFont typeface="Arial" panose="020B0604020202020204" pitchFamily="34" charset="0"/>
              <a:buChar char="•"/>
            </a:pPr>
            <a:endParaRPr lang="tr-TR" sz="3200" dirty="0"/>
          </a:p>
        </p:txBody>
      </p:sp>
      <p:pic>
        <p:nvPicPr>
          <p:cNvPr id="1026" name="Picture 2" descr="Bebek Beslenmesi İçin Organik Gıda Kullanmanın Önemi - Bebek.com">
            <a:extLst>
              <a:ext uri="{FF2B5EF4-FFF2-40B4-BE49-F238E27FC236}">
                <a16:creationId xmlns:a16="http://schemas.microsoft.com/office/drawing/2014/main" id="{329F4F8B-D351-A4D3-CDDA-786E135CE5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5368" y="6550111"/>
            <a:ext cx="4048664" cy="2118801"/>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descr="metin, ekran görüntüsü, yazı tipi içeren bir resim&#10;&#10;Açıklama otomatik olarak oluşturuldu">
            <a:extLst>
              <a:ext uri="{FF2B5EF4-FFF2-40B4-BE49-F238E27FC236}">
                <a16:creationId xmlns:a16="http://schemas.microsoft.com/office/drawing/2014/main" id="{6641D6EE-D39C-4CC9-3FC0-CA702EA7B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227" y="3896975"/>
            <a:ext cx="14182941" cy="6613608"/>
          </a:xfrm>
          <a:prstGeom prst="rect">
            <a:avLst/>
          </a:prstGeom>
        </p:spPr>
      </p:pic>
      <p:pic>
        <p:nvPicPr>
          <p:cNvPr id="1028" name="Picture 4">
            <a:extLst>
              <a:ext uri="{FF2B5EF4-FFF2-40B4-BE49-F238E27FC236}">
                <a16:creationId xmlns:a16="http://schemas.microsoft.com/office/drawing/2014/main" id="{450F55E5-ABC1-DFAD-6AFF-06699AD29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661" y="3857689"/>
            <a:ext cx="9508994" cy="727710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descr="metin, ekran görüntüsü, yazı tipi içeren bir resim&#10;&#10;Açıklama otomatik olarak oluşturuldu">
            <a:extLst>
              <a:ext uri="{FF2B5EF4-FFF2-40B4-BE49-F238E27FC236}">
                <a16:creationId xmlns:a16="http://schemas.microsoft.com/office/drawing/2014/main" id="{FECDB6A0-6780-29A1-02FC-961F94816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6058" y="3861673"/>
            <a:ext cx="15754038" cy="4411555"/>
          </a:xfrm>
          <a:prstGeom prst="rect">
            <a:avLst/>
          </a:prstGeom>
        </p:spPr>
      </p:pic>
      <p:pic>
        <p:nvPicPr>
          <p:cNvPr id="11" name="Resim 10" descr="metin, ekran görüntüsü, yazı tipi, doküman, belge içeren bir resim&#10;&#10;Açıklama otomatik olarak oluşturuldu">
            <a:extLst>
              <a:ext uri="{FF2B5EF4-FFF2-40B4-BE49-F238E27FC236}">
                <a16:creationId xmlns:a16="http://schemas.microsoft.com/office/drawing/2014/main" id="{962E78B8-7B97-BC8E-DEEF-65C953732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424" y="4211598"/>
            <a:ext cx="13037151" cy="7277100"/>
          </a:xfrm>
          <a:prstGeom prst="rect">
            <a:avLst/>
          </a:prstGeom>
        </p:spPr>
      </p:pic>
      <p:pic>
        <p:nvPicPr>
          <p:cNvPr id="13" name="Resim 12" descr="metin, ekran görüntüsü, yazı tipi içeren bir resim&#10;&#10;Açıklama otomatik olarak oluşturuldu">
            <a:extLst>
              <a:ext uri="{FF2B5EF4-FFF2-40B4-BE49-F238E27FC236}">
                <a16:creationId xmlns:a16="http://schemas.microsoft.com/office/drawing/2014/main" id="{009679E4-07AB-E2E1-A544-E494ABB4EA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1554" y="4381775"/>
            <a:ext cx="15821641" cy="6360034"/>
          </a:xfrm>
          <a:prstGeom prst="rect">
            <a:avLst/>
          </a:prstGeom>
        </p:spPr>
      </p:pic>
    </p:spTree>
    <p:extLst>
      <p:ext uri="{BB962C8B-B14F-4D97-AF65-F5344CB8AC3E}">
        <p14:creationId xmlns:p14="http://schemas.microsoft.com/office/powerpoint/2010/main" val="297573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TERCİH EDİLME SEBEBİ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2970685"/>
          </a:xfrm>
          <a:prstGeom prst="rect">
            <a:avLst/>
          </a:prstGeom>
          <a:noFill/>
        </p:spPr>
        <p:txBody>
          <a:bodyPr wrap="square" rtlCol="0">
            <a:spAutoFit/>
          </a:bodyPr>
          <a:lstStyle/>
          <a:p>
            <a:pPr algn="just">
              <a:lnSpc>
                <a:spcPct val="150000"/>
              </a:lnSpc>
            </a:pPr>
            <a:r>
              <a:rPr lang="tr-TR" sz="3200" b="1" dirty="0">
                <a:latin typeface="+mj-lt"/>
              </a:rPr>
              <a:t>2. Toprak Erozyonunu Önlemek</a:t>
            </a:r>
          </a:p>
          <a:p>
            <a:pPr marL="914400" lvl="1" indent="-457200" algn="just">
              <a:lnSpc>
                <a:spcPct val="150000"/>
              </a:lnSpc>
              <a:buFont typeface="Arial" panose="020B0604020202020204" pitchFamily="34" charset="0"/>
              <a:buChar char="•"/>
            </a:pPr>
            <a:r>
              <a:rPr lang="tr-TR" sz="3200" dirty="0"/>
              <a:t>Toprak, organik tarımda gıda zincirinin temelini oluşturmaktadır. Kimyasal gübreler ile bitki beslemenin alışkanlık haline getirildiği konvansiyonel tarımda bozulan toprak yapısı rüzgar yada su erozyonu ile kolayca kaybedilebilecek bir yapıya sokulmaktadır.</a:t>
            </a:r>
          </a:p>
        </p:txBody>
      </p:sp>
      <p:pic>
        <p:nvPicPr>
          <p:cNvPr id="2050" name="Picture 2" descr="Toprak erozyonu nasıl önlenir? - Wikifarmer">
            <a:extLst>
              <a:ext uri="{FF2B5EF4-FFF2-40B4-BE49-F238E27FC236}">
                <a16:creationId xmlns:a16="http://schemas.microsoft.com/office/drawing/2014/main" id="{F140EC73-5127-39D0-ED91-CED439A0D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74366"/>
            <a:ext cx="5466945" cy="36209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rozyon Nedir? | Hektaş">
            <a:extLst>
              <a:ext uri="{FF2B5EF4-FFF2-40B4-BE49-F238E27FC236}">
                <a16:creationId xmlns:a16="http://schemas.microsoft.com/office/drawing/2014/main" id="{3ACD794D-837A-3426-3757-81B32790D9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2275" y="5980584"/>
            <a:ext cx="6233449" cy="350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392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i="0" dirty="0">
                <a:effectLst/>
                <a:latin typeface="Roboto" panose="02000000000000000000" pitchFamily="2" charset="0"/>
              </a:rPr>
              <a:t>Organik Tarım Amacı</a:t>
            </a:r>
            <a:endParaRPr lang="tr-TR" sz="3600" b="1" dirty="0"/>
          </a:p>
        </p:txBody>
      </p:sp>
      <p:sp>
        <p:nvSpPr>
          <p:cNvPr id="6" name="Metin kutusu 5">
            <a:extLst>
              <a:ext uri="{FF2B5EF4-FFF2-40B4-BE49-F238E27FC236}">
                <a16:creationId xmlns:a16="http://schemas.microsoft.com/office/drawing/2014/main" id="{9173538D-4DB8-08D3-8AF1-E8BBD9AE4FB1}"/>
              </a:ext>
            </a:extLst>
          </p:cNvPr>
          <p:cNvSpPr txBox="1"/>
          <p:nvPr/>
        </p:nvSpPr>
        <p:spPr>
          <a:xfrm>
            <a:off x="152400" y="3314700"/>
            <a:ext cx="17373600" cy="582345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tr-TR" sz="3600" b="0" i="0" dirty="0">
                <a:solidFill>
                  <a:srgbClr val="323335"/>
                </a:solidFill>
                <a:effectLst/>
                <a:latin typeface="+mj-lt"/>
              </a:rPr>
              <a:t>Zirai ilaç kalıntılarından arındırılmış güvenli ve sağlıklı gıda üretimi.</a:t>
            </a:r>
          </a:p>
          <a:p>
            <a:pPr marL="571500" indent="-571500" algn="just">
              <a:lnSpc>
                <a:spcPct val="150000"/>
              </a:lnSpc>
              <a:buFont typeface="Arial" panose="020B0604020202020204" pitchFamily="34" charset="0"/>
              <a:buChar char="•"/>
            </a:pPr>
            <a:r>
              <a:rPr lang="tr-TR" sz="3600" b="0" i="0" dirty="0">
                <a:solidFill>
                  <a:srgbClr val="323335"/>
                </a:solidFill>
                <a:effectLst/>
                <a:latin typeface="+mj-lt"/>
              </a:rPr>
              <a:t>Sürdürülebilir yönetim yoluyla çevrenin genel olarak korunması (toprak, su ve biyoçeşitliliği korumak).</a:t>
            </a:r>
          </a:p>
          <a:p>
            <a:pPr marL="571500" indent="-571500" algn="just">
              <a:lnSpc>
                <a:spcPct val="150000"/>
              </a:lnSpc>
              <a:buFont typeface="Arial" panose="020B0604020202020204" pitchFamily="34" charset="0"/>
              <a:buChar char="•"/>
            </a:pPr>
            <a:r>
              <a:rPr lang="tr-TR" sz="3600" b="0" i="0" dirty="0">
                <a:solidFill>
                  <a:srgbClr val="323335"/>
                </a:solidFill>
                <a:effectLst/>
                <a:latin typeface="+mj-lt"/>
              </a:rPr>
              <a:t>Enerji ve doğal kaynakların sürdürülebilir kullanımı (su, toprak, organik madde gibi).</a:t>
            </a:r>
          </a:p>
          <a:p>
            <a:pPr marL="571500" indent="-571500" algn="just">
              <a:lnSpc>
                <a:spcPct val="150000"/>
              </a:lnSpc>
              <a:buFont typeface="Arial" panose="020B0604020202020204" pitchFamily="34" charset="0"/>
              <a:buChar char="•"/>
            </a:pPr>
            <a:r>
              <a:rPr lang="tr-TR" sz="3600" b="0" i="0" dirty="0">
                <a:solidFill>
                  <a:srgbClr val="323335"/>
                </a:solidFill>
                <a:effectLst/>
                <a:latin typeface="+mj-lt"/>
              </a:rPr>
              <a:t>Toprak verimliliğinin ve biyolojik aktivitenin sürdürülmesi ve geliştirilmesi.</a:t>
            </a:r>
          </a:p>
          <a:p>
            <a:pPr marL="571500" indent="-571500" algn="just">
              <a:lnSpc>
                <a:spcPct val="150000"/>
              </a:lnSpc>
              <a:buFont typeface="Arial" panose="020B0604020202020204" pitchFamily="34" charset="0"/>
              <a:buChar char="•"/>
            </a:pPr>
            <a:r>
              <a:rPr lang="tr-TR" sz="3600" b="0" i="0" dirty="0">
                <a:solidFill>
                  <a:srgbClr val="323335"/>
                </a:solidFill>
                <a:effectLst/>
                <a:latin typeface="+mj-lt"/>
              </a:rPr>
              <a:t>Çiftçileri zararlı kimyasallardan korumak. </a:t>
            </a:r>
          </a:p>
          <a:p>
            <a:pPr marL="571500" indent="-571500" algn="just">
              <a:lnSpc>
                <a:spcPct val="150000"/>
              </a:lnSpc>
              <a:buFont typeface="Arial" panose="020B0604020202020204" pitchFamily="34" charset="0"/>
              <a:buChar char="•"/>
            </a:pPr>
            <a:r>
              <a:rPr lang="tr-TR" sz="3600" b="0" i="0" dirty="0">
                <a:solidFill>
                  <a:srgbClr val="323335"/>
                </a:solidFill>
                <a:effectLst/>
                <a:latin typeface="+mj-lt"/>
              </a:rPr>
              <a:t>Hayvan sağlığı ve refahını sağlamak.</a:t>
            </a:r>
          </a:p>
        </p:txBody>
      </p:sp>
    </p:spTree>
    <p:extLst>
      <p:ext uri="{BB962C8B-B14F-4D97-AF65-F5344CB8AC3E}">
        <p14:creationId xmlns:p14="http://schemas.microsoft.com/office/powerpoint/2010/main" val="644911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TERCİH EDİLME SEBEBİ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2970685"/>
          </a:xfrm>
          <a:prstGeom prst="rect">
            <a:avLst/>
          </a:prstGeom>
          <a:noFill/>
        </p:spPr>
        <p:txBody>
          <a:bodyPr wrap="square" rtlCol="0">
            <a:spAutoFit/>
          </a:bodyPr>
          <a:lstStyle/>
          <a:p>
            <a:pPr algn="just">
              <a:lnSpc>
                <a:spcPct val="150000"/>
              </a:lnSpc>
            </a:pPr>
            <a:r>
              <a:rPr lang="tr-TR" sz="3200" b="1" dirty="0">
                <a:latin typeface="+mj-lt"/>
              </a:rPr>
              <a:t>3. Su Kalitesini Korumak</a:t>
            </a:r>
          </a:p>
          <a:p>
            <a:pPr marL="914400" lvl="1" indent="-457200" algn="just">
              <a:lnSpc>
                <a:spcPct val="150000"/>
              </a:lnSpc>
              <a:buFont typeface="Arial" panose="020B0604020202020204" pitchFamily="34" charset="0"/>
              <a:buChar char="•"/>
            </a:pPr>
            <a:r>
              <a:rPr lang="tr-TR" sz="3200" dirty="0"/>
              <a:t>Su, vücut ağırlığımızın üçte ikisini, gezegenimizin dörtte üçünü oluşturmaktadır. Tarım ilaçları ve diğer kimyasalların yeraltı ve yerüstü su kaynaklarına bulaşması ile dolaylı olarak ve içme sularına karışarak da direkt olarak, insanlar başta olmak üzere tüm canlıların hayatı tehlike altına girmektedir.</a:t>
            </a:r>
          </a:p>
        </p:txBody>
      </p:sp>
      <p:pic>
        <p:nvPicPr>
          <p:cNvPr id="4" name="Resim 3" descr="metin, yazı tipi, ekran görüntüsü, daire içeren bir resim&#10;&#10;Açıklama otomatik olarak oluşturuldu">
            <a:extLst>
              <a:ext uri="{FF2B5EF4-FFF2-40B4-BE49-F238E27FC236}">
                <a16:creationId xmlns:a16="http://schemas.microsoft.com/office/drawing/2014/main" id="{74C1F164-E548-E83D-6F6E-23C664744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6025598"/>
            <a:ext cx="10342840" cy="4149280"/>
          </a:xfrm>
          <a:prstGeom prst="rect">
            <a:avLst/>
          </a:prstGeom>
        </p:spPr>
      </p:pic>
    </p:spTree>
    <p:extLst>
      <p:ext uri="{BB962C8B-B14F-4D97-AF65-F5344CB8AC3E}">
        <p14:creationId xmlns:p14="http://schemas.microsoft.com/office/powerpoint/2010/main" val="2876915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TERCİH EDİLME SEBEBİ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2970685"/>
          </a:xfrm>
          <a:prstGeom prst="rect">
            <a:avLst/>
          </a:prstGeom>
          <a:noFill/>
        </p:spPr>
        <p:txBody>
          <a:bodyPr wrap="square" rtlCol="0">
            <a:spAutoFit/>
          </a:bodyPr>
          <a:lstStyle/>
          <a:p>
            <a:pPr algn="just">
              <a:lnSpc>
                <a:spcPct val="150000"/>
              </a:lnSpc>
            </a:pPr>
            <a:r>
              <a:rPr lang="tr-TR" sz="3200" b="1" dirty="0">
                <a:latin typeface="+mj-lt"/>
              </a:rPr>
              <a:t>4. Enerji Tasarrufu</a:t>
            </a:r>
          </a:p>
          <a:p>
            <a:pPr marL="914400" lvl="1" indent="-457200" algn="just">
              <a:lnSpc>
                <a:spcPct val="150000"/>
              </a:lnSpc>
              <a:buFont typeface="Arial" panose="020B0604020202020204" pitchFamily="34" charset="0"/>
              <a:buChar char="•"/>
            </a:pPr>
            <a:r>
              <a:rPr lang="tr-TR" sz="3200" dirty="0"/>
              <a:t>Organik tarımdaki mekanizasyon, konvansiyonel tarımla karşılaştırıldığında çok daha azdır. En azından ot mücadelesinin elle yapılması, tarımsal ilaçlar ve kimyasal gübrelerin kullanılmaması enerji tasarrufu sağlamaktadır. </a:t>
            </a:r>
          </a:p>
        </p:txBody>
      </p:sp>
      <p:pic>
        <p:nvPicPr>
          <p:cNvPr id="3074" name="Picture 2" descr="Organik Tarımın Amacı Nedir.? – Air Agro">
            <a:extLst>
              <a:ext uri="{FF2B5EF4-FFF2-40B4-BE49-F238E27FC236}">
                <a16:creationId xmlns:a16="http://schemas.microsoft.com/office/drawing/2014/main" id="{5F76DB95-EC55-E511-B743-A82354D5C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5905500"/>
            <a:ext cx="83439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186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TERCİH EDİLME SEBEBİ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2970685"/>
          </a:xfrm>
          <a:prstGeom prst="rect">
            <a:avLst/>
          </a:prstGeom>
          <a:noFill/>
        </p:spPr>
        <p:txBody>
          <a:bodyPr wrap="square" rtlCol="0">
            <a:spAutoFit/>
          </a:bodyPr>
          <a:lstStyle/>
          <a:p>
            <a:pPr algn="just">
              <a:lnSpc>
                <a:spcPct val="150000"/>
              </a:lnSpc>
            </a:pPr>
            <a:r>
              <a:rPr lang="tr-TR" sz="3200" b="1" dirty="0">
                <a:latin typeface="+mj-lt"/>
              </a:rPr>
              <a:t>5. Kimyasal İlaç Kalıntılarından Arındırmak</a:t>
            </a:r>
          </a:p>
          <a:p>
            <a:pPr marL="914400" lvl="1" indent="-457200" algn="just">
              <a:lnSpc>
                <a:spcPct val="150000"/>
              </a:lnSpc>
              <a:buFont typeface="Arial" panose="020B0604020202020204" pitchFamily="34" charset="0"/>
              <a:buChar char="•"/>
            </a:pPr>
            <a:r>
              <a:rPr lang="tr-TR" sz="3200" dirty="0"/>
              <a:t>Organik tarımdaki mekanizasyon, konvansiyonel tarımla karşılaştırıldığında çok daha azdır. En azından ot mücadelesinin elle yapılması, tarımsal ilaçlar ve kimyasal gübrelerin kullanılmaması enerji tasarrufu sağlamaktadır. </a:t>
            </a:r>
          </a:p>
        </p:txBody>
      </p:sp>
      <p:pic>
        <p:nvPicPr>
          <p:cNvPr id="4" name="Resim 3" descr="metin, ekran görüntüsü içeren bir resim&#10;&#10;Açıklama otomatik olarak oluşturuldu">
            <a:extLst>
              <a:ext uri="{FF2B5EF4-FFF2-40B4-BE49-F238E27FC236}">
                <a16:creationId xmlns:a16="http://schemas.microsoft.com/office/drawing/2014/main" id="{8B5C18C8-9B4D-36AA-6868-5D688F024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5980585"/>
            <a:ext cx="9265316" cy="4306415"/>
          </a:xfrm>
          <a:prstGeom prst="rect">
            <a:avLst/>
          </a:prstGeom>
        </p:spPr>
      </p:pic>
    </p:spTree>
    <p:extLst>
      <p:ext uri="{BB962C8B-B14F-4D97-AF65-F5344CB8AC3E}">
        <p14:creationId xmlns:p14="http://schemas.microsoft.com/office/powerpoint/2010/main" val="3655492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TERCİH EDİLME SEBEBİ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3709349"/>
          </a:xfrm>
          <a:prstGeom prst="rect">
            <a:avLst/>
          </a:prstGeom>
          <a:noFill/>
        </p:spPr>
        <p:txBody>
          <a:bodyPr wrap="square" rtlCol="0">
            <a:spAutoFit/>
          </a:bodyPr>
          <a:lstStyle/>
          <a:p>
            <a:pPr algn="just">
              <a:lnSpc>
                <a:spcPct val="150000"/>
              </a:lnSpc>
            </a:pPr>
            <a:r>
              <a:rPr lang="tr-TR" sz="3200" b="1" dirty="0">
                <a:latin typeface="+mj-lt"/>
              </a:rPr>
              <a:t>6. Tarım Çalışanlarını Korumak</a:t>
            </a:r>
          </a:p>
          <a:p>
            <a:pPr marL="914400" lvl="1" indent="-457200" algn="just">
              <a:lnSpc>
                <a:spcPct val="150000"/>
              </a:lnSpc>
              <a:buFont typeface="Arial" panose="020B0604020202020204" pitchFamily="34" charset="0"/>
              <a:buChar char="•"/>
            </a:pPr>
            <a:r>
              <a:rPr lang="tr-TR" sz="3200" dirty="0"/>
              <a:t>Tarımla uğraşanların kansere yakalanma riskleri, uğraşmayanlara oranla daha fazladır. Özellikle tarım kimyasallarının yoğun ve kontrolsüz olarak kullanıldığı ülkelerde, tarım işçilerinin sağlıkları daha büyük risk altındadır. Her yıl yaklaşık </a:t>
            </a:r>
            <a:r>
              <a:rPr lang="tr-TR" sz="3200" b="1" dirty="0"/>
              <a:t>bir milyon kişinin </a:t>
            </a:r>
            <a:r>
              <a:rPr lang="tr-TR" sz="3200" dirty="0"/>
              <a:t>tarım ilaçlarından zehirlendiği tahmin edilmektedir.</a:t>
            </a:r>
          </a:p>
        </p:txBody>
      </p:sp>
      <p:pic>
        <p:nvPicPr>
          <p:cNvPr id="6" name="Resim 5" descr="metin, ekran görüntüsü içeren bir resim&#10;&#10;Açıklama otomatik olarak oluşturuldu">
            <a:extLst>
              <a:ext uri="{FF2B5EF4-FFF2-40B4-BE49-F238E27FC236}">
                <a16:creationId xmlns:a16="http://schemas.microsoft.com/office/drawing/2014/main" id="{831044A5-FE96-9C62-FB76-1F90846BF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6850319"/>
            <a:ext cx="14007959" cy="3251602"/>
          </a:xfrm>
          <a:prstGeom prst="rect">
            <a:avLst/>
          </a:prstGeom>
        </p:spPr>
      </p:pic>
    </p:spTree>
    <p:extLst>
      <p:ext uri="{BB962C8B-B14F-4D97-AF65-F5344CB8AC3E}">
        <p14:creationId xmlns:p14="http://schemas.microsoft.com/office/powerpoint/2010/main" val="399425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TERCİH EDİLME SEBEBİ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2970685"/>
          </a:xfrm>
          <a:prstGeom prst="rect">
            <a:avLst/>
          </a:prstGeom>
          <a:noFill/>
        </p:spPr>
        <p:txBody>
          <a:bodyPr wrap="square" rtlCol="0">
            <a:spAutoFit/>
          </a:bodyPr>
          <a:lstStyle/>
          <a:p>
            <a:pPr algn="just">
              <a:lnSpc>
                <a:spcPct val="150000"/>
              </a:lnSpc>
            </a:pPr>
            <a:r>
              <a:rPr lang="tr-TR" sz="3200" b="1" dirty="0">
                <a:latin typeface="+mj-lt"/>
              </a:rPr>
              <a:t>7. Dar Gelirli Çiftçilerin Gelir Düzeylerini Yükseltmek</a:t>
            </a:r>
          </a:p>
          <a:p>
            <a:pPr marL="914400" lvl="1" indent="-457200" algn="just">
              <a:lnSpc>
                <a:spcPct val="150000"/>
              </a:lnSpc>
              <a:buFont typeface="Arial" panose="020B0604020202020204" pitchFamily="34" charset="0"/>
              <a:buChar char="•"/>
            </a:pPr>
            <a:r>
              <a:rPr lang="tr-TR" sz="3200" dirty="0"/>
              <a:t>Birçok organik tarım üretimi yapan çiftçi ve çiftlik arazisi küçük olup, aile işletmeleri şeklinde çalışmaktadır. Organik tarım ürünlerinin satıştaki fiyat avantajı, sentetik gübre ve tarım ilaçları gibi girdilerin kullanılmaması, bu ölçekteki işletmelerin daha fazla para kazanmasına neden olmaktadır.</a:t>
            </a:r>
          </a:p>
        </p:txBody>
      </p:sp>
      <p:pic>
        <p:nvPicPr>
          <p:cNvPr id="4" name="Resim 3" descr="metin, yazı tipi, beyaz içeren bir resim&#10;&#10;Açıklama otomatik olarak oluşturuldu">
            <a:extLst>
              <a:ext uri="{FF2B5EF4-FFF2-40B4-BE49-F238E27FC236}">
                <a16:creationId xmlns:a16="http://schemas.microsoft.com/office/drawing/2014/main" id="{C2310940-3A20-604D-84A0-1921FAC29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171" y="6553756"/>
            <a:ext cx="15843657" cy="2970685"/>
          </a:xfrm>
          <a:prstGeom prst="rect">
            <a:avLst/>
          </a:prstGeom>
        </p:spPr>
      </p:pic>
    </p:spTree>
    <p:extLst>
      <p:ext uri="{BB962C8B-B14F-4D97-AF65-F5344CB8AC3E}">
        <p14:creationId xmlns:p14="http://schemas.microsoft.com/office/powerpoint/2010/main" val="1482755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TERCİH EDİLME SEBEBİ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4448013"/>
          </a:xfrm>
          <a:prstGeom prst="rect">
            <a:avLst/>
          </a:prstGeom>
          <a:noFill/>
        </p:spPr>
        <p:txBody>
          <a:bodyPr wrap="square" rtlCol="0">
            <a:spAutoFit/>
          </a:bodyPr>
          <a:lstStyle/>
          <a:p>
            <a:pPr algn="just">
              <a:lnSpc>
                <a:spcPct val="150000"/>
              </a:lnSpc>
            </a:pPr>
            <a:r>
              <a:rPr lang="tr-TR" sz="3200" b="1" dirty="0">
                <a:latin typeface="+mj-lt"/>
              </a:rPr>
              <a:t>8. Ürünlerde Daha Zengin Bir Aroma Yaratmak</a:t>
            </a:r>
          </a:p>
          <a:p>
            <a:pPr marL="914400" lvl="1" indent="-457200" algn="just">
              <a:lnSpc>
                <a:spcPct val="150000"/>
              </a:lnSpc>
              <a:buFont typeface="Arial" panose="020B0604020202020204" pitchFamily="34" charset="0"/>
              <a:buChar char="•"/>
            </a:pPr>
            <a:r>
              <a:rPr lang="tr-TR" sz="3200" dirty="0"/>
              <a:t>Bulunulan bölgede mevcut yada oraya çok kolay adapte olan ürün çeşitleri, organik tarım koşullarında yetiştirildiklerinde, kendilerine özgü tat ve aromalarından bir şey kaybetmezler. Sentetik kimyasallar kullanılmadan üretilmiş olan organik ürünlerin albenisi konvansiyonel ürünlerden daha düşük olabilir ama gerek; besin, mineral, vitamin içerikleri, gerek; tat ve aromaları gerekse de; hasat sonrası raf ömürleri konvansiyonel ürünlerden daha fazladır.</a:t>
            </a:r>
          </a:p>
        </p:txBody>
      </p:sp>
    </p:spTree>
    <p:extLst>
      <p:ext uri="{BB962C8B-B14F-4D97-AF65-F5344CB8AC3E}">
        <p14:creationId xmlns:p14="http://schemas.microsoft.com/office/powerpoint/2010/main" val="3082897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TERCİH EDİLME SEBEBİ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5925340"/>
          </a:xfrm>
          <a:prstGeom prst="rect">
            <a:avLst/>
          </a:prstGeom>
          <a:noFill/>
        </p:spPr>
        <p:txBody>
          <a:bodyPr wrap="square" rtlCol="0">
            <a:spAutoFit/>
          </a:bodyPr>
          <a:lstStyle/>
          <a:p>
            <a:pPr algn="just">
              <a:lnSpc>
                <a:spcPct val="150000"/>
              </a:lnSpc>
            </a:pPr>
            <a:r>
              <a:rPr lang="tr-TR" sz="3200" b="1" dirty="0">
                <a:latin typeface="+mj-lt"/>
              </a:rPr>
              <a:t>9. Ekonomik Üretimi Hedeflemek</a:t>
            </a:r>
          </a:p>
          <a:p>
            <a:pPr marL="914400" lvl="1" indent="-457200" algn="just">
              <a:lnSpc>
                <a:spcPct val="150000"/>
              </a:lnSpc>
              <a:buFont typeface="Arial" panose="020B0604020202020204" pitchFamily="34" charset="0"/>
              <a:buChar char="•"/>
            </a:pPr>
            <a:r>
              <a:rPr lang="tr-TR" sz="3200" dirty="0"/>
              <a:t>Organik gıda fiyatlarının konvansiyonel gıdalardan daha pahalı olduğu bir gerçektir. Fakat konvansiyonel gıdaların görünmeyen maliyetleri hesap edildiğinde, organik gıdalardan daha pahalıya mal oldukları meydana çıkacaktır. </a:t>
            </a:r>
          </a:p>
          <a:p>
            <a:pPr marL="914400" lvl="1" indent="-457200" algn="just">
              <a:lnSpc>
                <a:spcPct val="150000"/>
              </a:lnSpc>
              <a:buFont typeface="Arial" panose="020B0604020202020204" pitchFamily="34" charset="0"/>
              <a:buChar char="•"/>
            </a:pPr>
            <a:r>
              <a:rPr lang="tr-TR" sz="3200" dirty="0"/>
              <a:t>Örneğin konvansiyonel ürünün eldesi için kullanılan sentetik girdilerin maliyeti (ilaç firmalarının denemeler için harcadığı milyon dolarlar) , tehlikeli atıkların temizlenmesi için harcanan paralar , çevreye ve insana verdikleri parayla ölçülemeyecek zararlar gibi görünmeyen çevre ve sosyal maliyetleri bunların gerçek maliyetlerinin organiklere göre kat kat pahalıya mal olduğunu ispatlar.</a:t>
            </a:r>
          </a:p>
        </p:txBody>
      </p:sp>
    </p:spTree>
    <p:extLst>
      <p:ext uri="{BB962C8B-B14F-4D97-AF65-F5344CB8AC3E}">
        <p14:creationId xmlns:p14="http://schemas.microsoft.com/office/powerpoint/2010/main" val="437967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TERCİH EDİLME SEBEBİ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2232021"/>
          </a:xfrm>
          <a:prstGeom prst="rect">
            <a:avLst/>
          </a:prstGeom>
          <a:noFill/>
        </p:spPr>
        <p:txBody>
          <a:bodyPr wrap="square" rtlCol="0">
            <a:spAutoFit/>
          </a:bodyPr>
          <a:lstStyle/>
          <a:p>
            <a:pPr algn="just">
              <a:lnSpc>
                <a:spcPct val="150000"/>
              </a:lnSpc>
            </a:pPr>
            <a:r>
              <a:rPr lang="tr-TR" sz="3200" b="1" dirty="0">
                <a:latin typeface="+mj-lt"/>
              </a:rPr>
              <a:t>10. Biyolojik Çeşitliliği Sağlamak</a:t>
            </a:r>
          </a:p>
          <a:p>
            <a:pPr marL="914400" lvl="1" indent="-457200" algn="just">
              <a:lnSpc>
                <a:spcPct val="150000"/>
              </a:lnSpc>
              <a:buFont typeface="Arial" panose="020B0604020202020204" pitchFamily="34" charset="0"/>
              <a:buChar char="•"/>
            </a:pPr>
            <a:r>
              <a:rPr lang="tr-TR" sz="3200" dirty="0"/>
              <a:t>Tek tip ürünler, o ürünlerde zararlı olan haşerelerin yoğunluklarının artmasına neden olur. Bu ise, tarım ilacı kullanımını zorunlu hale getirir.</a:t>
            </a:r>
          </a:p>
        </p:txBody>
      </p:sp>
      <p:pic>
        <p:nvPicPr>
          <p:cNvPr id="1026" name="Picture 2" descr="22 MAYIS ULUSLARARASI BİYOLOJİK ÇEŞİTLİLİK GÜNÜ KUTLU OLSUN">
            <a:extLst>
              <a:ext uri="{FF2B5EF4-FFF2-40B4-BE49-F238E27FC236}">
                <a16:creationId xmlns:a16="http://schemas.microsoft.com/office/drawing/2014/main" id="{6ACB74D6-AA0E-1408-7193-C2176EB97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5430977"/>
            <a:ext cx="8534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9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a:t>
            </a:r>
          </a:p>
        </p:txBody>
      </p:sp>
      <p:pic>
        <p:nvPicPr>
          <p:cNvPr id="4" name="Resim 3" descr="metin, ekran görüntüsü, yazı tipi, tasarım içeren bir resim&#10;&#10;Açıklama otomatik olarak oluşturuldu">
            <a:extLst>
              <a:ext uri="{FF2B5EF4-FFF2-40B4-BE49-F238E27FC236}">
                <a16:creationId xmlns:a16="http://schemas.microsoft.com/office/drawing/2014/main" id="{BFB7FE96-FF9C-222C-4590-2D7DBAB56FB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82" b="95245" l="199" r="96024">
                        <a14:foregroundMark x1="16435" y1="30435" x2="1657" y2="27989"/>
                        <a14:foregroundMark x1="1657" y1="27989" x2="530" y2="20380"/>
                        <a14:foregroundMark x1="530" y1="20380" x2="596" y2="12636"/>
                        <a14:foregroundMark x1="596" y1="12636" x2="16899" y2="5435"/>
                        <a14:foregroundMark x1="16899" y1="5435" x2="17826" y2="5435"/>
                        <a14:foregroundMark x1="1657" y1="8016" x2="2651" y2="27446"/>
                        <a14:foregroundMark x1="2651" y1="27446" x2="6097" y2="30299"/>
                        <a14:foregroundMark x1="6097" y1="30299" x2="8946" y2="30842"/>
                        <a14:foregroundMark x1="2651" y1="4212" x2="398" y2="10326"/>
                        <a14:foregroundMark x1="398" y1="10326" x2="795" y2="27038"/>
                        <a14:foregroundMark x1="795" y1="27038" x2="3313" y2="33152"/>
                        <a14:foregroundMark x1="3313" y1="33152" x2="3579" y2="33152"/>
                        <a14:foregroundMark x1="18953" y1="14946" x2="18224" y2="8560"/>
                        <a14:foregroundMark x1="18224" y1="8560" x2="10537" y2="2582"/>
                        <a14:foregroundMark x1="10537" y1="2582" x2="265" y2="4076"/>
                        <a14:foregroundMark x1="80915" y1="4891" x2="89397" y2="2446"/>
                        <a14:foregroundMark x1="89397" y1="2446" x2="93572" y2="2446"/>
                        <a14:foregroundMark x1="93572" y1="2446" x2="99404" y2="5978"/>
                        <a14:foregroundMark x1="99404" y1="5978" x2="98211" y2="31658"/>
                        <a14:foregroundMark x1="98211" y1="31658" x2="93704" y2="35190"/>
                        <a14:foregroundMark x1="93704" y1="35190" x2="82372" y2="34103"/>
                        <a14:foregroundMark x1="82372" y1="34103" x2="80583" y2="28261"/>
                        <a14:foregroundMark x1="80583" y1="28261" x2="80053" y2="7065"/>
                        <a14:foregroundMark x1="96090" y1="6793" x2="87409" y2="28261"/>
                        <a14:foregroundMark x1="87409" y1="28261" x2="84361" y2="28940"/>
                        <a14:foregroundMark x1="20411" y1="78668" x2="22266" y2="87500"/>
                        <a14:foregroundMark x1="22266" y1="87500" x2="22863" y2="98505"/>
                        <a14:foregroundMark x1="22863" y1="98505" x2="30285" y2="94973"/>
                        <a14:foregroundMark x1="30285" y1="94973" x2="36581" y2="95245"/>
                        <a14:foregroundMark x1="36581" y1="95245" x2="70510" y2="89266"/>
                        <a14:foregroundMark x1="70510" y1="89266" x2="70842" y2="88995"/>
                        <a14:foregroundMark x1="60835" y1="71196" x2="75480" y2="72147"/>
                        <a14:foregroundMark x1="77734" y1="80707" x2="75878" y2="89402"/>
                        <a14:foregroundMark x1="75878" y1="89402" x2="72830" y2="90897"/>
                        <a14:foregroundMark x1="72830" y1="90897" x2="72763" y2="91033"/>
                        <a14:foregroundMark x1="78926" y1="91440" x2="76276" y2="93614"/>
                      </a14:backgroundRemoval>
                    </a14:imgEffect>
                  </a14:imgLayer>
                </a14:imgProps>
              </a:ext>
              <a:ext uri="{28A0092B-C50C-407E-A947-70E740481C1C}">
                <a14:useLocalDpi xmlns:a14="http://schemas.microsoft.com/office/drawing/2010/main" val="0"/>
              </a:ext>
            </a:extLst>
          </a:blip>
          <a:srcRect t="3626" r="754" b="4639"/>
          <a:stretch/>
        </p:blipFill>
        <p:spPr>
          <a:xfrm>
            <a:off x="1562100" y="3162299"/>
            <a:ext cx="15049500" cy="6781801"/>
          </a:xfrm>
          <a:prstGeom prst="rect">
            <a:avLst/>
          </a:prstGeom>
        </p:spPr>
      </p:pic>
    </p:spTree>
    <p:extLst>
      <p:ext uri="{BB962C8B-B14F-4D97-AF65-F5344CB8AC3E}">
        <p14:creationId xmlns:p14="http://schemas.microsoft.com/office/powerpoint/2010/main" val="33974903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a:t>
            </a:r>
          </a:p>
        </p:txBody>
      </p:sp>
      <p:pic>
        <p:nvPicPr>
          <p:cNvPr id="5" name="Resim 4" descr="metin, ekran görüntüsü, yazı tipi, grafik tasarım içeren bir resim&#10;&#10;Açıklama otomatik olarak oluşturuldu">
            <a:extLst>
              <a:ext uri="{FF2B5EF4-FFF2-40B4-BE49-F238E27FC236}">
                <a16:creationId xmlns:a16="http://schemas.microsoft.com/office/drawing/2014/main" id="{3FF260DF-E1AA-15B1-B66A-45B81A288117}"/>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099271" y="2894232"/>
            <a:ext cx="16089458" cy="7392768"/>
          </a:xfrm>
          <a:prstGeom prst="rect">
            <a:avLst/>
          </a:prstGeom>
        </p:spPr>
      </p:pic>
    </p:spTree>
    <p:extLst>
      <p:ext uri="{BB962C8B-B14F-4D97-AF65-F5344CB8AC3E}">
        <p14:creationId xmlns:p14="http://schemas.microsoft.com/office/powerpoint/2010/main" val="2984089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i="0" dirty="0">
                <a:effectLst/>
                <a:latin typeface="Roboto" panose="02000000000000000000" pitchFamily="2" charset="0"/>
              </a:rPr>
              <a:t>Organik Tarımın Genel Kuralları</a:t>
            </a:r>
            <a:endParaRPr lang="tr-TR" sz="3600" b="1" dirty="0"/>
          </a:p>
        </p:txBody>
      </p:sp>
      <p:sp>
        <p:nvSpPr>
          <p:cNvPr id="6" name="Metin kutusu 5">
            <a:extLst>
              <a:ext uri="{FF2B5EF4-FFF2-40B4-BE49-F238E27FC236}">
                <a16:creationId xmlns:a16="http://schemas.microsoft.com/office/drawing/2014/main" id="{9173538D-4DB8-08D3-8AF1-E8BBD9AE4FB1}"/>
              </a:ext>
            </a:extLst>
          </p:cNvPr>
          <p:cNvSpPr txBox="1"/>
          <p:nvPr/>
        </p:nvSpPr>
        <p:spPr>
          <a:xfrm>
            <a:off x="152400" y="3314700"/>
            <a:ext cx="17373600" cy="5925340"/>
          </a:xfrm>
          <a:prstGeom prst="rect">
            <a:avLst/>
          </a:prstGeom>
          <a:noFill/>
        </p:spPr>
        <p:txBody>
          <a:bodyPr wrap="square" rtlCol="0">
            <a:spAutoFit/>
          </a:bodyPr>
          <a:lstStyle/>
          <a:p>
            <a:pPr marL="514350" indent="-514350" algn="just">
              <a:lnSpc>
                <a:spcPct val="150000"/>
              </a:lnSpc>
              <a:buFont typeface="+mj-lt"/>
              <a:buAutoNum type="arabicPeriod"/>
            </a:pPr>
            <a:r>
              <a:rPr lang="tr-TR" sz="3200" dirty="0">
                <a:latin typeface="+mj-lt"/>
              </a:rPr>
              <a:t>Organik yolla elde edilen bu ürünlerin hasat, kesim, işleme, tasnif, ambalajlama, etiketleme, muhafaza, depolama, taşıma, pazarlama, ithalat, ihracatı ile ürün ya da girdinin tüketiciye ulaşıncaya kadar geçirdiği diğer işlemler de organik tarım faaliyetleri kapsamında tutulur.</a:t>
            </a:r>
            <a:endParaRPr lang="tr-TR" sz="3200" dirty="0">
              <a:solidFill>
                <a:srgbClr val="323335"/>
              </a:solidFill>
              <a:latin typeface="+mj-lt"/>
            </a:endParaRPr>
          </a:p>
          <a:p>
            <a:pPr marL="514350" indent="-514350" algn="just">
              <a:lnSpc>
                <a:spcPct val="150000"/>
              </a:lnSpc>
              <a:buFont typeface="+mj-lt"/>
              <a:buAutoNum type="arabicPeriod"/>
            </a:pPr>
            <a:r>
              <a:rPr lang="tr-TR" sz="3200" dirty="0">
                <a:latin typeface="+mj-lt"/>
              </a:rPr>
              <a:t>Çevre kirliliğinden şüphe duyulan alanlarda organik tarım yapılıp yapılmayacağına, kontrol ve sertifikasyon kuruluşu veya kontrol kuruluşu tarafından karar verilir</a:t>
            </a:r>
            <a:endParaRPr lang="tr-TR" sz="3200" dirty="0">
              <a:solidFill>
                <a:srgbClr val="323335"/>
              </a:solidFill>
              <a:latin typeface="+mj-lt"/>
            </a:endParaRPr>
          </a:p>
          <a:p>
            <a:pPr marL="514350" indent="-514350" algn="just">
              <a:lnSpc>
                <a:spcPct val="150000"/>
              </a:lnSpc>
              <a:buFont typeface="+mj-lt"/>
              <a:buAutoNum type="arabicPeriod"/>
            </a:pPr>
            <a:r>
              <a:rPr lang="tr-TR" sz="3200" dirty="0">
                <a:latin typeface="+mj-lt"/>
              </a:rPr>
              <a:t>Organik tarım faaliyetlerinde bulunanlar, yetkilendirilmiş kuruluş kontrolünde çalışmak zorundadır.</a:t>
            </a:r>
          </a:p>
          <a:p>
            <a:pPr marL="514350" indent="-514350" algn="just">
              <a:lnSpc>
                <a:spcPct val="150000"/>
              </a:lnSpc>
              <a:buFont typeface="+mj-lt"/>
              <a:buAutoNum type="arabicPeriod"/>
            </a:pPr>
            <a:r>
              <a:rPr lang="tr-TR" sz="3200" dirty="0">
                <a:latin typeface="+mj-lt"/>
              </a:rPr>
              <a:t>Organik tarım faaliyetlerinin tüm aşamaları kayıt altına alınarak izlenebilirlik temin edilir ve kontrole tabi tutulur.</a:t>
            </a:r>
          </a:p>
        </p:txBody>
      </p:sp>
    </p:spTree>
    <p:extLst>
      <p:ext uri="{BB962C8B-B14F-4D97-AF65-F5344CB8AC3E}">
        <p14:creationId xmlns:p14="http://schemas.microsoft.com/office/powerpoint/2010/main" val="2004502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a:t>
            </a:r>
          </a:p>
        </p:txBody>
      </p:sp>
      <p:pic>
        <p:nvPicPr>
          <p:cNvPr id="4" name="Resim 3" descr="metin, ekran görüntüsü içeren bir resim&#10;&#10;Açıklama otomatik olarak oluşturuldu">
            <a:extLst>
              <a:ext uri="{FF2B5EF4-FFF2-40B4-BE49-F238E27FC236}">
                <a16:creationId xmlns:a16="http://schemas.microsoft.com/office/drawing/2014/main" id="{C8B8E33D-5779-9381-9CDF-549AC12565EE}"/>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838200" y="2894232"/>
            <a:ext cx="16887356" cy="7383851"/>
          </a:xfrm>
          <a:prstGeom prst="rect">
            <a:avLst/>
          </a:prstGeom>
        </p:spPr>
      </p:pic>
    </p:spTree>
    <p:extLst>
      <p:ext uri="{BB962C8B-B14F-4D97-AF65-F5344CB8AC3E}">
        <p14:creationId xmlns:p14="http://schemas.microsoft.com/office/powerpoint/2010/main" val="1614777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a:t>
            </a:r>
          </a:p>
        </p:txBody>
      </p:sp>
      <p:pic>
        <p:nvPicPr>
          <p:cNvPr id="5" name="Resim 4" descr="metin, ekran görüntüsü, yemek, gıda içeren bir resim&#10;&#10;Açıklama otomatik olarak oluşturuldu">
            <a:extLst>
              <a:ext uri="{FF2B5EF4-FFF2-40B4-BE49-F238E27FC236}">
                <a16:creationId xmlns:a16="http://schemas.microsoft.com/office/drawing/2014/main" id="{B86902E8-403E-4B39-E0D5-DCEFC1B3AD1D}"/>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752600" y="2971801"/>
            <a:ext cx="13951712" cy="7013681"/>
          </a:xfrm>
          <a:prstGeom prst="rect">
            <a:avLst/>
          </a:prstGeom>
        </p:spPr>
      </p:pic>
    </p:spTree>
    <p:extLst>
      <p:ext uri="{BB962C8B-B14F-4D97-AF65-F5344CB8AC3E}">
        <p14:creationId xmlns:p14="http://schemas.microsoft.com/office/powerpoint/2010/main" val="2275228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a:t>
            </a:r>
          </a:p>
        </p:txBody>
      </p:sp>
      <p:pic>
        <p:nvPicPr>
          <p:cNvPr id="4" name="Resim 3" descr="metin, ekran görüntüsü, yazı tipi içeren bir resim&#10;&#10;Açıklama otomatik olarak oluşturuldu">
            <a:extLst>
              <a:ext uri="{FF2B5EF4-FFF2-40B4-BE49-F238E27FC236}">
                <a16:creationId xmlns:a16="http://schemas.microsoft.com/office/drawing/2014/main" id="{3FA92D70-3E1F-C1BB-9E82-74397770B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536" y="2878830"/>
            <a:ext cx="15654928" cy="7440793"/>
          </a:xfrm>
          <a:prstGeom prst="rect">
            <a:avLst/>
          </a:prstGeom>
        </p:spPr>
      </p:pic>
    </p:spTree>
    <p:extLst>
      <p:ext uri="{BB962C8B-B14F-4D97-AF65-F5344CB8AC3E}">
        <p14:creationId xmlns:p14="http://schemas.microsoft.com/office/powerpoint/2010/main" val="37401146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ÖNEMİ</a:t>
            </a:r>
          </a:p>
        </p:txBody>
      </p:sp>
      <p:sp>
        <p:nvSpPr>
          <p:cNvPr id="6" name="Metin kutusu 5">
            <a:extLst>
              <a:ext uri="{FF2B5EF4-FFF2-40B4-BE49-F238E27FC236}">
                <a16:creationId xmlns:a16="http://schemas.microsoft.com/office/drawing/2014/main" id="{9173538D-4DB8-08D3-8AF1-E8BBD9AE4FB1}"/>
              </a:ext>
            </a:extLst>
          </p:cNvPr>
          <p:cNvSpPr txBox="1"/>
          <p:nvPr/>
        </p:nvSpPr>
        <p:spPr>
          <a:xfrm>
            <a:off x="0" y="2861883"/>
            <a:ext cx="18135600" cy="6494085"/>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tr-TR" sz="3200" b="1" i="0" dirty="0">
                <a:effectLst/>
                <a:latin typeface="+mj-lt"/>
              </a:rPr>
              <a:t>Tüketicilere Güven Verme:</a:t>
            </a:r>
          </a:p>
          <a:p>
            <a:pPr marL="1371600" lvl="2" indent="-457200" algn="just">
              <a:buFont typeface="Symbol" panose="05050102010706020507" pitchFamily="18" charset="2"/>
              <a:buChar char=""/>
            </a:pPr>
            <a:r>
              <a:rPr lang="tr-TR" sz="3200" b="0" i="0" dirty="0">
                <a:solidFill>
                  <a:srgbClr val="374151"/>
                </a:solidFill>
                <a:effectLst/>
                <a:latin typeface="+mj-lt"/>
              </a:rPr>
              <a:t>Organik tarım sertifikası, tüketicilere ürünlerin belirli standartlara uygun olarak üretildiği güvencesini verir.</a:t>
            </a:r>
          </a:p>
          <a:p>
            <a:pPr marL="1371600" lvl="2" indent="-457200" algn="just">
              <a:buFont typeface="Symbol" panose="05050102010706020507" pitchFamily="18" charset="2"/>
              <a:buChar char=""/>
            </a:pPr>
            <a:r>
              <a:rPr lang="tr-TR" sz="3200" b="0" i="0" dirty="0">
                <a:solidFill>
                  <a:srgbClr val="374151"/>
                </a:solidFill>
                <a:effectLst/>
                <a:latin typeface="+mj-lt"/>
              </a:rPr>
              <a:t>Kimyasal gübre ve pestisit kullanımının sınırlanmasıyla, organik ürünler daha sağlıklı ve doğal bir seçenek olarak algılanır.</a:t>
            </a:r>
          </a:p>
          <a:p>
            <a:pPr marL="1371600" lvl="2" indent="-457200" algn="just">
              <a:buFont typeface="Symbol" panose="05050102010706020507" pitchFamily="18" charset="2"/>
              <a:buChar char=""/>
            </a:pPr>
            <a:r>
              <a:rPr lang="tr-TR" sz="3200" b="0" i="0" dirty="0">
                <a:solidFill>
                  <a:srgbClr val="374151"/>
                </a:solidFill>
                <a:effectLst/>
                <a:latin typeface="+mj-lt"/>
              </a:rPr>
              <a:t>Sertifikalı organik ürünler, izlenebilirlik ve şeffaflık sağlayarak tüketicilerin güvenini kazanır.</a:t>
            </a:r>
            <a:endParaRPr lang="tr-TR" sz="3200" b="1" i="0" dirty="0">
              <a:effectLst/>
              <a:latin typeface="+mj-lt"/>
            </a:endParaRPr>
          </a:p>
          <a:p>
            <a:pPr marL="457200" indent="-457200" algn="just">
              <a:lnSpc>
                <a:spcPct val="150000"/>
              </a:lnSpc>
              <a:buFont typeface="Arial" panose="020B0604020202020204" pitchFamily="34" charset="0"/>
              <a:buChar char="•"/>
            </a:pPr>
            <a:r>
              <a:rPr lang="tr-TR" sz="3200" b="1" i="0" dirty="0">
                <a:effectLst/>
                <a:latin typeface="+mj-lt"/>
              </a:rPr>
              <a:t>Pazarlama Avantajı Sağlama</a:t>
            </a:r>
          </a:p>
          <a:p>
            <a:pPr marL="1371600" lvl="2" indent="-457200" algn="just">
              <a:buFont typeface="Symbol" panose="05050102010706020507" pitchFamily="18" charset="2"/>
              <a:buChar char=""/>
            </a:pPr>
            <a:r>
              <a:rPr lang="tr-TR" sz="3200" b="0" i="0" dirty="0">
                <a:solidFill>
                  <a:srgbClr val="374151"/>
                </a:solidFill>
                <a:effectLst/>
                <a:latin typeface="+mj-lt"/>
              </a:rPr>
              <a:t>Organik tarım sertifikası, üreticilere ürünlerini pazarlama açısından önemli bir avantaj sunar.</a:t>
            </a:r>
          </a:p>
          <a:p>
            <a:pPr marL="1371600" lvl="2" indent="-457200" algn="just">
              <a:buFont typeface="Symbol" panose="05050102010706020507" pitchFamily="18" charset="2"/>
              <a:buChar char=""/>
            </a:pPr>
            <a:r>
              <a:rPr lang="tr-TR" sz="3200" b="0" i="0" dirty="0">
                <a:solidFill>
                  <a:srgbClr val="374151"/>
                </a:solidFill>
                <a:effectLst/>
                <a:latin typeface="+mj-lt"/>
              </a:rPr>
              <a:t>Tüketicilerin sağlıklı ve sürdürülebilir ürünlere olan talebi arttıkça, organik tarım sertifikası taşıyan ürünler daha cazip hale gelir.</a:t>
            </a:r>
          </a:p>
          <a:p>
            <a:pPr marL="1371600" lvl="2" indent="-457200" algn="just">
              <a:buFont typeface="Symbol" panose="05050102010706020507" pitchFamily="18" charset="2"/>
              <a:buChar char=""/>
            </a:pPr>
            <a:r>
              <a:rPr lang="tr-TR" sz="3200" b="0" i="0" dirty="0">
                <a:solidFill>
                  <a:srgbClr val="374151"/>
                </a:solidFill>
                <a:effectLst/>
                <a:latin typeface="+mj-lt"/>
              </a:rPr>
              <a:t>Pazarlama stratejilerinde organik sertifikanın vurgulanması, marka bilinirliği ve müşteri sadakatini artırabilir.</a:t>
            </a:r>
            <a:endParaRPr lang="tr-TR" sz="3200" b="1" dirty="0">
              <a:latin typeface="+mj-lt"/>
            </a:endParaRPr>
          </a:p>
        </p:txBody>
      </p:sp>
    </p:spTree>
    <p:extLst>
      <p:ext uri="{BB962C8B-B14F-4D97-AF65-F5344CB8AC3E}">
        <p14:creationId xmlns:p14="http://schemas.microsoft.com/office/powerpoint/2010/main" val="3315179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ÖNEMİ</a:t>
            </a:r>
          </a:p>
        </p:txBody>
      </p:sp>
      <p:sp>
        <p:nvSpPr>
          <p:cNvPr id="6" name="Metin kutusu 5">
            <a:extLst>
              <a:ext uri="{FF2B5EF4-FFF2-40B4-BE49-F238E27FC236}">
                <a16:creationId xmlns:a16="http://schemas.microsoft.com/office/drawing/2014/main" id="{9173538D-4DB8-08D3-8AF1-E8BBD9AE4FB1}"/>
              </a:ext>
            </a:extLst>
          </p:cNvPr>
          <p:cNvSpPr txBox="1"/>
          <p:nvPr/>
        </p:nvSpPr>
        <p:spPr>
          <a:xfrm>
            <a:off x="342900" y="3591086"/>
            <a:ext cx="17602200" cy="4448013"/>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tr-TR" sz="3200" b="1" i="0" dirty="0">
                <a:effectLst/>
                <a:latin typeface="+mj-lt"/>
              </a:rPr>
              <a:t>Tarım Üreticileri Arasında Standartları Belirleme</a:t>
            </a:r>
          </a:p>
          <a:p>
            <a:pPr marL="1371600" lvl="2" indent="-457200" algn="just">
              <a:buFont typeface="Symbol" panose="05050102010706020507" pitchFamily="18" charset="2"/>
              <a:buChar char=""/>
            </a:pPr>
            <a:r>
              <a:rPr lang="tr-TR" sz="3200" b="0" i="0" dirty="0">
                <a:solidFill>
                  <a:srgbClr val="374151"/>
                </a:solidFill>
                <a:effectLst/>
                <a:latin typeface="+mj-lt"/>
              </a:rPr>
              <a:t>Organik tarım sertifikasyonu, tarım endüstrisinde standartları belirleyerek bir kalite kontrol mekanizması sağlar.</a:t>
            </a:r>
          </a:p>
          <a:p>
            <a:pPr marL="1371600" lvl="2" indent="-457200" algn="just">
              <a:buFont typeface="Symbol" panose="05050102010706020507" pitchFamily="18" charset="2"/>
              <a:buChar char=""/>
            </a:pPr>
            <a:r>
              <a:rPr lang="tr-TR" sz="3200" b="0" i="0" dirty="0">
                <a:solidFill>
                  <a:srgbClr val="374151"/>
                </a:solidFill>
                <a:effectLst/>
                <a:latin typeface="+mj-lt"/>
              </a:rPr>
              <a:t>Bu standartlar, çevre dostu uygulamaların benimsenmesini, toprak sağlığının korunmasını ve doğal kaynakların sürdürülebilir şekilde kullanılmasını teşvik eder.</a:t>
            </a:r>
          </a:p>
          <a:p>
            <a:pPr marL="1371600" lvl="2" indent="-457200" algn="just">
              <a:buFont typeface="Symbol" panose="05050102010706020507" pitchFamily="18" charset="2"/>
              <a:buChar char=""/>
            </a:pPr>
            <a:r>
              <a:rPr lang="tr-TR" sz="3200" b="0" i="0" dirty="0">
                <a:solidFill>
                  <a:srgbClr val="374151"/>
                </a:solidFill>
                <a:effectLst/>
                <a:latin typeface="+mj-lt"/>
              </a:rPr>
              <a:t>Tarım üreticileri arasında ortak standartlar, sektörde güvenilirlik ve tutarlılık sağlar, aynı zamanda toplumun genel olarak sağlıklı gıdalara erişimini artırır.</a:t>
            </a:r>
          </a:p>
          <a:p>
            <a:pPr marL="457200" indent="-457200" algn="just">
              <a:lnSpc>
                <a:spcPct val="150000"/>
              </a:lnSpc>
              <a:buFont typeface="Arial" panose="020B0604020202020204" pitchFamily="34" charset="0"/>
              <a:buChar char="•"/>
            </a:pPr>
            <a:endParaRPr lang="tr-TR" sz="3200" b="1" i="0" dirty="0">
              <a:effectLst/>
              <a:latin typeface="+mj-lt"/>
            </a:endParaRPr>
          </a:p>
        </p:txBody>
      </p:sp>
    </p:spTree>
    <p:extLst>
      <p:ext uri="{BB962C8B-B14F-4D97-AF65-F5344CB8AC3E}">
        <p14:creationId xmlns:p14="http://schemas.microsoft.com/office/powerpoint/2010/main" val="694090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YETKİLENDİRİLMİŞ KURULUŞLAR</a:t>
            </a:r>
          </a:p>
        </p:txBody>
      </p:sp>
      <p:pic>
        <p:nvPicPr>
          <p:cNvPr id="4" name="Resim 3" descr="metin, ekran görüntüsü, sayı, numara içeren bir resim&#10;&#10;Açıklama otomatik olarak oluşturuldu">
            <a:extLst>
              <a:ext uri="{FF2B5EF4-FFF2-40B4-BE49-F238E27FC236}">
                <a16:creationId xmlns:a16="http://schemas.microsoft.com/office/drawing/2014/main" id="{53EBEB19-61AF-AC94-A7F3-39251E7F9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894232"/>
            <a:ext cx="12954000" cy="7378561"/>
          </a:xfrm>
          <a:prstGeom prst="rect">
            <a:avLst/>
          </a:prstGeom>
        </p:spPr>
      </p:pic>
    </p:spTree>
    <p:extLst>
      <p:ext uri="{BB962C8B-B14F-4D97-AF65-F5344CB8AC3E}">
        <p14:creationId xmlns:p14="http://schemas.microsoft.com/office/powerpoint/2010/main" val="4037511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YETKİLENDİRİLMİŞ KURULUŞLAR</a:t>
            </a:r>
          </a:p>
        </p:txBody>
      </p:sp>
      <p:pic>
        <p:nvPicPr>
          <p:cNvPr id="7" name="Resim 6" descr="metin, ekran görüntüsü, yazı tipi, sayı tahtası, skorbord içeren bir resim&#10;&#10;Açıklama otomatik olarak oluşturuldu">
            <a:extLst>
              <a:ext uri="{FF2B5EF4-FFF2-40B4-BE49-F238E27FC236}">
                <a16:creationId xmlns:a16="http://schemas.microsoft.com/office/drawing/2014/main" id="{EF6A3DBC-B69A-36A6-59F1-CE7743481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670" y="2865097"/>
            <a:ext cx="16392659" cy="7392768"/>
          </a:xfrm>
          <a:prstGeom prst="rect">
            <a:avLst/>
          </a:prstGeom>
        </p:spPr>
      </p:pic>
    </p:spTree>
    <p:extLst>
      <p:ext uri="{BB962C8B-B14F-4D97-AF65-F5344CB8AC3E}">
        <p14:creationId xmlns:p14="http://schemas.microsoft.com/office/powerpoint/2010/main" val="451809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 PAZARLARI</a:t>
            </a:r>
          </a:p>
        </p:txBody>
      </p:sp>
      <p:pic>
        <p:nvPicPr>
          <p:cNvPr id="4" name="Resim 3" descr="metin, ekran görüntüsü, yazı tipi, sayı, numara içeren bir resim&#10;&#10;Açıklama otomatik olarak oluşturuldu">
            <a:extLst>
              <a:ext uri="{FF2B5EF4-FFF2-40B4-BE49-F238E27FC236}">
                <a16:creationId xmlns:a16="http://schemas.microsoft.com/office/drawing/2014/main" id="{6783F15D-BFCF-ECB8-1FD3-9856B03A04B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1" b="96353" l="497" r="98709">
                        <a14:foregroundMark x1="497" y1="14203" x2="497" y2="14203"/>
                        <a14:foregroundMark x1="10526" y1="95777" x2="10526" y2="95777"/>
                        <a14:foregroundMark x1="49057" y1="89443" x2="49057" y2="89443"/>
                        <a14:foregroundMark x1="50149" y1="89827" x2="50149" y2="89827"/>
                        <a14:foregroundMark x1="51341" y1="16123" x2="51341" y2="16123"/>
                        <a14:foregroundMark x1="59583" y1="14779" x2="59583" y2="14779"/>
                        <a14:foregroundMark x1="84409" y1="14779" x2="84409" y2="14779"/>
                        <a14:foregroundMark x1="93744" y1="14203" x2="93744" y2="14203"/>
                        <a14:foregroundMark x1="98213" y1="22649" x2="98213" y2="22649"/>
                        <a14:foregroundMark x1="98808" y1="65259" x2="98808" y2="65259"/>
                        <a14:foregroundMark x1="87388" y1="90979" x2="87388" y2="90979"/>
                        <a14:foregroundMark x1="86097" y1="91363" x2="86097" y2="91363"/>
                        <a14:foregroundMark x1="77855" y1="90595" x2="77855" y2="90595"/>
                        <a14:foregroundMark x1="45283" y1="96353" x2="45283" y2="96353"/>
                        <a14:foregroundMark x1="34856" y1="58925" x2="45680" y2="91747"/>
                        <a14:foregroundMark x1="62066" y1="90211" x2="65442" y2="90787"/>
                        <a14:foregroundMark x1="65442" y1="90787" x2="72691" y2="90019"/>
                        <a14:foregroundMark x1="72691" y1="90019" x2="77358" y2="90403"/>
                        <a14:backgroundMark x1="894" y1="1152" x2="894" y2="1152"/>
                        <a14:backgroundMark x1="2681" y1="5374" x2="2681" y2="6334"/>
                        <a14:backgroundMark x1="5164" y1="6142" x2="7051" y2="6142"/>
                        <a14:backgroundMark x1="9633" y1="7486" x2="10924" y2="9021"/>
                        <a14:backgroundMark x1="13009" y1="9597" x2="13009" y2="9597"/>
                        <a14:backgroundMark x1="15094" y1="5182" x2="6058" y2="2111"/>
                        <a14:backgroundMark x1="6058" y1="2111" x2="3674" y2="2111"/>
                        <a14:backgroundMark x1="14002" y1="6142" x2="10228" y2="12092"/>
                        <a14:backgroundMark x1="10228" y1="12092" x2="7051" y2="14779"/>
                      </a14:backgroundRemoval>
                    </a14:imgEffect>
                  </a14:imgLayer>
                </a14:imgProps>
              </a:ext>
              <a:ext uri="{28A0092B-C50C-407E-A947-70E740481C1C}">
                <a14:useLocalDpi xmlns:a14="http://schemas.microsoft.com/office/drawing/2010/main" val="0"/>
              </a:ext>
            </a:extLst>
          </a:blip>
          <a:stretch>
            <a:fillRect/>
          </a:stretch>
        </p:blipFill>
        <p:spPr>
          <a:xfrm>
            <a:off x="2133600" y="2400300"/>
            <a:ext cx="14288902" cy="7392768"/>
          </a:xfrm>
          <a:prstGeom prst="rect">
            <a:avLst/>
          </a:prstGeom>
        </p:spPr>
      </p:pic>
    </p:spTree>
    <p:extLst>
      <p:ext uri="{BB962C8B-B14F-4D97-AF65-F5344CB8AC3E}">
        <p14:creationId xmlns:p14="http://schemas.microsoft.com/office/powerpoint/2010/main" val="14841346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SÜRECİ-BAŞVURU AŞAMASI</a:t>
            </a:r>
          </a:p>
        </p:txBody>
      </p:sp>
      <p:pic>
        <p:nvPicPr>
          <p:cNvPr id="4" name="Resim 3" descr="metin, tasarım içeren bir resim&#10;&#10;Açıklama otomatik olarak oluşturuldu">
            <a:extLst>
              <a:ext uri="{FF2B5EF4-FFF2-40B4-BE49-F238E27FC236}">
                <a16:creationId xmlns:a16="http://schemas.microsoft.com/office/drawing/2014/main" id="{EC16EC7D-A753-C736-7976-29463CAEE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19391"/>
            <a:ext cx="18135600" cy="4528363"/>
          </a:xfrm>
          <a:prstGeom prst="rect">
            <a:avLst/>
          </a:prstGeom>
        </p:spPr>
      </p:pic>
      <p:sp>
        <p:nvSpPr>
          <p:cNvPr id="7" name="Metin kutusu 6">
            <a:extLst>
              <a:ext uri="{FF2B5EF4-FFF2-40B4-BE49-F238E27FC236}">
                <a16:creationId xmlns:a16="http://schemas.microsoft.com/office/drawing/2014/main" id="{8824F23B-733D-5341-F5FC-0B587EBD4183}"/>
              </a:ext>
            </a:extLst>
          </p:cNvPr>
          <p:cNvSpPr txBox="1"/>
          <p:nvPr/>
        </p:nvSpPr>
        <p:spPr>
          <a:xfrm>
            <a:off x="457200" y="7658100"/>
            <a:ext cx="17526000" cy="1077218"/>
          </a:xfrm>
          <a:prstGeom prst="rect">
            <a:avLst/>
          </a:prstGeom>
          <a:noFill/>
        </p:spPr>
        <p:txBody>
          <a:bodyPr wrap="square">
            <a:spAutoFit/>
          </a:bodyPr>
          <a:lstStyle/>
          <a:p>
            <a:r>
              <a:rPr lang="tr-TR" sz="3200" dirty="0"/>
              <a:t>Organik tarım  gereklerinin yerine getirilebilme ve dolayısıyla  sertifikasyonu sağlayabilme konusunda bir </a:t>
            </a:r>
          </a:p>
          <a:p>
            <a:r>
              <a:rPr lang="tr-TR" sz="3200" dirty="0"/>
              <a:t>sorun olup olmadığının belirlenmesidir</a:t>
            </a:r>
          </a:p>
        </p:txBody>
      </p:sp>
    </p:spTree>
    <p:extLst>
      <p:ext uri="{BB962C8B-B14F-4D97-AF65-F5344CB8AC3E}">
        <p14:creationId xmlns:p14="http://schemas.microsoft.com/office/powerpoint/2010/main" val="272663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SÜRECİ-BAŞVURU AŞAMASI</a:t>
            </a:r>
          </a:p>
        </p:txBody>
      </p:sp>
      <p:sp>
        <p:nvSpPr>
          <p:cNvPr id="7" name="Metin kutusu 6">
            <a:extLst>
              <a:ext uri="{FF2B5EF4-FFF2-40B4-BE49-F238E27FC236}">
                <a16:creationId xmlns:a16="http://schemas.microsoft.com/office/drawing/2014/main" id="{8824F23B-733D-5341-F5FC-0B587EBD4183}"/>
              </a:ext>
            </a:extLst>
          </p:cNvPr>
          <p:cNvSpPr txBox="1"/>
          <p:nvPr/>
        </p:nvSpPr>
        <p:spPr>
          <a:xfrm>
            <a:off x="152400" y="2886324"/>
            <a:ext cx="17526000" cy="7294305"/>
          </a:xfrm>
          <a:prstGeom prst="rect">
            <a:avLst/>
          </a:prstGeom>
          <a:noFill/>
        </p:spPr>
        <p:txBody>
          <a:bodyPr wrap="square">
            <a:spAutoFit/>
          </a:bodyPr>
          <a:lstStyle/>
          <a:p>
            <a:pPr marL="457200" indent="-457200" algn="just">
              <a:buFont typeface="Arial" panose="020B0604020202020204" pitchFamily="34" charset="0"/>
              <a:buChar char="•"/>
            </a:pPr>
            <a:r>
              <a:rPr lang="tr-TR" sz="3600" dirty="0">
                <a:latin typeface="+mj-lt"/>
              </a:rPr>
              <a:t>H</a:t>
            </a:r>
            <a:r>
              <a:rPr lang="tr-TR" sz="3600" b="0" i="0" dirty="0">
                <a:effectLst/>
                <a:latin typeface="+mj-lt"/>
              </a:rPr>
              <a:t>angi tür organik üretimin ne kadar alanda gerçekleştirileceği planlanarak yetkili kurulaşa başvuru yapar.</a:t>
            </a:r>
          </a:p>
          <a:p>
            <a:pPr marL="457200" indent="-457200" algn="just">
              <a:buFont typeface="Arial" panose="020B0604020202020204" pitchFamily="34" charset="0"/>
              <a:buChar char="•"/>
            </a:pPr>
            <a:endParaRPr lang="tr-TR" sz="3600" b="0" i="0" dirty="0">
              <a:effectLst/>
              <a:latin typeface="+mj-lt"/>
            </a:endParaRPr>
          </a:p>
          <a:p>
            <a:pPr marL="457200" indent="-457200" algn="just">
              <a:buFont typeface="Arial" panose="020B0604020202020204" pitchFamily="34" charset="0"/>
              <a:buChar char="•"/>
            </a:pPr>
            <a:r>
              <a:rPr lang="tr-TR" sz="3600" dirty="0">
                <a:latin typeface="+mj-lt"/>
              </a:rPr>
              <a:t>O</a:t>
            </a:r>
            <a:r>
              <a:rPr lang="tr-TR" sz="3600" b="0" i="0" dirty="0">
                <a:effectLst/>
                <a:latin typeface="+mj-lt"/>
              </a:rPr>
              <a:t>rganik tarım faaliyetini bireysel olarak yapabildiği gibi, bir üretici grubu, şirket, birlik veya kooperatif olarak da  yapabilir. Başvuran kişi veya tüzel kişilik başvuru formunu doldurarak</a:t>
            </a:r>
            <a:r>
              <a:rPr lang="tr-TR" sz="3600" dirty="0">
                <a:latin typeface="+mj-lt"/>
              </a:rPr>
              <a:t> yetkili kuruluşa iletir.</a:t>
            </a:r>
          </a:p>
          <a:p>
            <a:pPr marL="457200" indent="-457200" algn="just">
              <a:buFont typeface="Arial" panose="020B0604020202020204" pitchFamily="34" charset="0"/>
              <a:buChar char="•"/>
            </a:pPr>
            <a:endParaRPr lang="tr-TR" sz="3600" dirty="0">
              <a:latin typeface="+mj-lt"/>
            </a:endParaRPr>
          </a:p>
          <a:p>
            <a:pPr marL="457200" indent="-457200" algn="just">
              <a:buFont typeface="Arial" panose="020B0604020202020204" pitchFamily="34" charset="0"/>
              <a:buChar char="•"/>
            </a:pPr>
            <a:r>
              <a:rPr lang="tr-TR" sz="3600" b="0" i="0" dirty="0">
                <a:effectLst/>
                <a:latin typeface="+mj-lt"/>
              </a:rPr>
              <a:t>İncelemeyi müteakip hazırlanan sözleşme imzalandıktan sonra ürün cinsine ve yetiştirme şartlarına bağlı olarak yetkili kuruluş tarafından organik tarıma geçiş dönemi başlatılır.</a:t>
            </a:r>
          </a:p>
          <a:p>
            <a:pPr marL="457200" indent="-457200" algn="just">
              <a:buFont typeface="Arial" panose="020B0604020202020204" pitchFamily="34" charset="0"/>
              <a:buChar char="•"/>
            </a:pPr>
            <a:endParaRPr lang="tr-TR" sz="3600" b="0" i="0" dirty="0">
              <a:effectLst/>
              <a:latin typeface="+mj-lt"/>
            </a:endParaRPr>
          </a:p>
          <a:p>
            <a:pPr marL="457200" indent="-457200" algn="just">
              <a:buFont typeface="Arial" panose="020B0604020202020204" pitchFamily="34" charset="0"/>
              <a:buChar char="•"/>
            </a:pPr>
            <a:r>
              <a:rPr lang="tr-TR" sz="3600" dirty="0">
                <a:latin typeface="+mj-lt"/>
              </a:rPr>
              <a:t>Bu geçiş döneminin süresi; arazinin konumu, ürün cinsi, ürünün tek yıllık veya çok yıllık oluşu, önceki yıllarda kimyasal zirai ilaç ve gübre kullanımı gibi durumlar dikkate alınarak belirlenmektedir.</a:t>
            </a:r>
          </a:p>
        </p:txBody>
      </p:sp>
    </p:spTree>
    <p:extLst>
      <p:ext uri="{BB962C8B-B14F-4D97-AF65-F5344CB8AC3E}">
        <p14:creationId xmlns:p14="http://schemas.microsoft.com/office/powerpoint/2010/main" val="3151036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i="0" dirty="0">
                <a:effectLst/>
                <a:latin typeface="Roboto" panose="02000000000000000000" pitchFamily="2" charset="0"/>
              </a:rPr>
              <a:t>Organik Tarımın Genel Kuralları</a:t>
            </a:r>
            <a:endParaRPr lang="tr-TR" sz="3600" b="1" dirty="0"/>
          </a:p>
        </p:txBody>
      </p:sp>
      <p:sp>
        <p:nvSpPr>
          <p:cNvPr id="6" name="Metin kutusu 5">
            <a:extLst>
              <a:ext uri="{FF2B5EF4-FFF2-40B4-BE49-F238E27FC236}">
                <a16:creationId xmlns:a16="http://schemas.microsoft.com/office/drawing/2014/main" id="{9173538D-4DB8-08D3-8AF1-E8BBD9AE4FB1}"/>
              </a:ext>
            </a:extLst>
          </p:cNvPr>
          <p:cNvSpPr txBox="1"/>
          <p:nvPr/>
        </p:nvSpPr>
        <p:spPr>
          <a:xfrm>
            <a:off x="152400" y="3314700"/>
            <a:ext cx="17373600" cy="6664004"/>
          </a:xfrm>
          <a:prstGeom prst="rect">
            <a:avLst/>
          </a:prstGeom>
          <a:noFill/>
        </p:spPr>
        <p:txBody>
          <a:bodyPr wrap="square" rtlCol="0">
            <a:spAutoFit/>
          </a:bodyPr>
          <a:lstStyle/>
          <a:p>
            <a:pPr marL="514350" indent="-514350" algn="just">
              <a:lnSpc>
                <a:spcPct val="150000"/>
              </a:lnSpc>
              <a:buFont typeface="+mj-lt"/>
              <a:buAutoNum type="arabicPeriod" startAt="5"/>
            </a:pPr>
            <a:r>
              <a:rPr lang="tr-TR" sz="3200" dirty="0">
                <a:latin typeface="+mj-lt"/>
              </a:rPr>
              <a:t>Organik tarıma ilk kez başlayanlar bitkisel üretim, hayvansal üretim ve su ürünleri üretimine göre değişmek üzere, belirli bir geçiş sürecine tabii tutulurlar.</a:t>
            </a:r>
          </a:p>
          <a:p>
            <a:pPr marL="514350" indent="-514350" algn="just">
              <a:lnSpc>
                <a:spcPct val="150000"/>
              </a:lnSpc>
              <a:buFont typeface="+mj-lt"/>
              <a:buAutoNum type="arabicPeriod" startAt="5"/>
            </a:pPr>
            <a:r>
              <a:rPr lang="tr-TR" sz="3200" dirty="0">
                <a:latin typeface="+mj-lt"/>
              </a:rPr>
              <a:t>Organik ürünlerin ve girdilerin reklam, tanıtım, ihracat ve ithalatı ulusal mevzuata uygun olarak yapılmak zorundadır.</a:t>
            </a:r>
            <a:endParaRPr lang="tr-TR" sz="3200" dirty="0"/>
          </a:p>
          <a:p>
            <a:pPr marL="514350" indent="-514350" algn="just">
              <a:lnSpc>
                <a:spcPct val="150000"/>
              </a:lnSpc>
              <a:buFont typeface="+mj-lt"/>
              <a:buAutoNum type="arabicPeriod" startAt="5"/>
            </a:pPr>
            <a:r>
              <a:rPr lang="tr-TR" sz="3200" dirty="0"/>
              <a:t>Genetiği değiştirilmiş organizmalar (GDO) (</a:t>
            </a:r>
            <a:r>
              <a:rPr lang="tr-TR" sz="3200" dirty="0" err="1"/>
              <a:t>genetically</a:t>
            </a:r>
            <a:r>
              <a:rPr lang="tr-TR" sz="3200" dirty="0"/>
              <a:t> </a:t>
            </a:r>
            <a:r>
              <a:rPr lang="tr-TR" sz="3200" dirty="0" err="1"/>
              <a:t>modified</a:t>
            </a:r>
            <a:r>
              <a:rPr lang="tr-TR" sz="3200" dirty="0"/>
              <a:t> </a:t>
            </a:r>
            <a:r>
              <a:rPr lang="tr-TR" sz="3200" dirty="0" err="1"/>
              <a:t>organism</a:t>
            </a:r>
            <a:r>
              <a:rPr lang="tr-TR" sz="3200" dirty="0"/>
              <a:t> (GMO)) ve türevleri organik tarımda kullanılamaz. GDO içeren, GDO’lardan oluşan veya GDO’lardan elde edilen ürünler GDO ürünleri olarak adlandırılır ve organik tarımda kullanılmaları yasaklanmıştır</a:t>
            </a:r>
          </a:p>
          <a:p>
            <a:pPr marL="514350" indent="-514350" algn="just">
              <a:lnSpc>
                <a:spcPct val="150000"/>
              </a:lnSpc>
              <a:buFont typeface="+mj-lt"/>
              <a:buAutoNum type="arabicPeriod" startAt="5"/>
            </a:pPr>
            <a:r>
              <a:rPr lang="tr-TR" sz="3200" dirty="0"/>
              <a:t>Mevzuata uymayanlara idari para cezası ve çalışma izinlerinin iptali şeklinde cezai hükümler uygulanır.</a:t>
            </a:r>
          </a:p>
        </p:txBody>
      </p:sp>
    </p:spTree>
    <p:extLst>
      <p:ext uri="{BB962C8B-B14F-4D97-AF65-F5344CB8AC3E}">
        <p14:creationId xmlns:p14="http://schemas.microsoft.com/office/powerpoint/2010/main" val="4076233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SÜRECİ-BAŞVURU AŞAMASI</a:t>
            </a:r>
          </a:p>
        </p:txBody>
      </p:sp>
      <p:sp>
        <p:nvSpPr>
          <p:cNvPr id="7" name="Metin kutusu 6">
            <a:extLst>
              <a:ext uri="{FF2B5EF4-FFF2-40B4-BE49-F238E27FC236}">
                <a16:creationId xmlns:a16="http://schemas.microsoft.com/office/drawing/2014/main" id="{8824F23B-733D-5341-F5FC-0B587EBD4183}"/>
              </a:ext>
            </a:extLst>
          </p:cNvPr>
          <p:cNvSpPr txBox="1"/>
          <p:nvPr/>
        </p:nvSpPr>
        <p:spPr>
          <a:xfrm>
            <a:off x="228600" y="2933700"/>
            <a:ext cx="7848600" cy="7478970"/>
          </a:xfrm>
          <a:prstGeom prst="rect">
            <a:avLst/>
          </a:prstGeom>
          <a:noFill/>
        </p:spPr>
        <p:txBody>
          <a:bodyPr wrap="square">
            <a:spAutoFit/>
          </a:bodyPr>
          <a:lstStyle/>
          <a:p>
            <a:pPr algn="ctr"/>
            <a:r>
              <a:rPr lang="tr-TR" sz="4000" b="1" dirty="0"/>
              <a:t>Yetkili Kuruluşlar Tarafından </a:t>
            </a:r>
            <a:r>
              <a:rPr lang="tr-TR" sz="4000" b="1" u="sng" dirty="0"/>
              <a:t>Sertifikalandırılabilecek Faaliyetler;</a:t>
            </a:r>
          </a:p>
          <a:p>
            <a:pPr marL="914400" lvl="1" indent="-457200" algn="just">
              <a:buFont typeface="Arial" panose="020B0604020202020204" pitchFamily="34" charset="0"/>
              <a:buChar char="•"/>
            </a:pPr>
            <a:r>
              <a:rPr lang="tr-TR" sz="4000" dirty="0"/>
              <a:t>Yetiştiricilik (bitkisel, hayvansal, arıcılık, su ürünleri ve deniz yosunu)</a:t>
            </a:r>
          </a:p>
          <a:p>
            <a:pPr marL="914400" lvl="1" indent="-457200" algn="just">
              <a:buFont typeface="Arial" panose="020B0604020202020204" pitchFamily="34" charset="0"/>
              <a:buChar char="•"/>
            </a:pPr>
            <a:r>
              <a:rPr lang="tr-TR" sz="4000" dirty="0"/>
              <a:t>Doğadan Toplama</a:t>
            </a:r>
          </a:p>
          <a:p>
            <a:pPr marL="914400" lvl="1" indent="-457200" algn="just">
              <a:buFont typeface="Arial" panose="020B0604020202020204" pitchFamily="34" charset="0"/>
              <a:buChar char="•"/>
            </a:pPr>
            <a:r>
              <a:rPr lang="tr-TR" sz="4000" dirty="0"/>
              <a:t>İşleme, paketleme, etiketleme</a:t>
            </a:r>
          </a:p>
          <a:p>
            <a:pPr marL="914400" lvl="1" indent="-457200" algn="just">
              <a:buFont typeface="Arial" panose="020B0604020202020204" pitchFamily="34" charset="0"/>
              <a:buChar char="•"/>
            </a:pPr>
            <a:r>
              <a:rPr lang="tr-TR" sz="4000" dirty="0"/>
              <a:t>Aracılık</a:t>
            </a:r>
          </a:p>
          <a:p>
            <a:pPr marL="914400" lvl="1" indent="-457200" algn="just">
              <a:buFont typeface="Arial" panose="020B0604020202020204" pitchFamily="34" charset="0"/>
              <a:buChar char="•"/>
            </a:pPr>
            <a:r>
              <a:rPr lang="tr-TR" sz="4000" dirty="0"/>
              <a:t>Depolama</a:t>
            </a:r>
          </a:p>
          <a:p>
            <a:pPr marL="914400" lvl="1" indent="-457200" algn="just">
              <a:buFont typeface="Arial" panose="020B0604020202020204" pitchFamily="34" charset="0"/>
              <a:buChar char="•"/>
            </a:pPr>
            <a:r>
              <a:rPr lang="tr-TR" sz="4000" dirty="0"/>
              <a:t>İthalat</a:t>
            </a:r>
          </a:p>
          <a:p>
            <a:pPr marL="914400" lvl="1" indent="-457200" algn="just">
              <a:buFont typeface="Arial" panose="020B0604020202020204" pitchFamily="34" charset="0"/>
              <a:buChar char="•"/>
            </a:pPr>
            <a:r>
              <a:rPr lang="tr-TR" sz="4000" dirty="0"/>
              <a:t>İhracat</a:t>
            </a:r>
          </a:p>
          <a:p>
            <a:pPr marL="914400" lvl="1" indent="-457200" algn="just">
              <a:buFont typeface="Arial" panose="020B0604020202020204" pitchFamily="34" charset="0"/>
              <a:buChar char="•"/>
            </a:pPr>
            <a:r>
              <a:rPr lang="tr-TR" sz="4000" dirty="0"/>
              <a:t>Fason faaliyetler</a:t>
            </a:r>
            <a:endParaRPr lang="tr-TR" sz="4000" dirty="0">
              <a:solidFill>
                <a:srgbClr val="5F5F5F"/>
              </a:solidFill>
              <a:latin typeface="+mj-lt"/>
            </a:endParaRPr>
          </a:p>
        </p:txBody>
      </p:sp>
      <p:sp>
        <p:nvSpPr>
          <p:cNvPr id="3" name="Metin kutusu 2">
            <a:extLst>
              <a:ext uri="{FF2B5EF4-FFF2-40B4-BE49-F238E27FC236}">
                <a16:creationId xmlns:a16="http://schemas.microsoft.com/office/drawing/2014/main" id="{9894BE37-DE89-02B5-86AD-F1CB917255EB}"/>
              </a:ext>
            </a:extLst>
          </p:cNvPr>
          <p:cNvSpPr txBox="1"/>
          <p:nvPr/>
        </p:nvSpPr>
        <p:spPr>
          <a:xfrm>
            <a:off x="8915400" y="2933700"/>
            <a:ext cx="8305800" cy="6863417"/>
          </a:xfrm>
          <a:prstGeom prst="rect">
            <a:avLst/>
          </a:prstGeom>
          <a:noFill/>
        </p:spPr>
        <p:txBody>
          <a:bodyPr wrap="square">
            <a:spAutoFit/>
          </a:bodyPr>
          <a:lstStyle/>
          <a:p>
            <a:pPr algn="ctr"/>
            <a:r>
              <a:rPr lang="tr-TR" sz="4000" b="1" u="sng" dirty="0"/>
              <a:t>Kapsam Dışı Ürünler;</a:t>
            </a:r>
          </a:p>
          <a:p>
            <a:pPr marL="914400" lvl="1" indent="-457200" algn="just">
              <a:buFont typeface="Arial" panose="020B0604020202020204" pitchFamily="34" charset="0"/>
              <a:buChar char="•"/>
            </a:pPr>
            <a:r>
              <a:rPr lang="tr-TR" sz="4000" dirty="0"/>
              <a:t>Paketlenmiş, mühürlü ürünlerin nakliyesini gerçekleştiren firmalar</a:t>
            </a:r>
          </a:p>
          <a:p>
            <a:pPr marL="914400" lvl="1" indent="-457200" algn="just">
              <a:buFont typeface="Arial" panose="020B0604020202020204" pitchFamily="34" charset="0"/>
              <a:buChar char="•"/>
            </a:pPr>
            <a:r>
              <a:rPr lang="tr-TR" sz="4000" dirty="0"/>
              <a:t>Kendisi tarafından veya kendi markası ile üretilmemiş ürünleri direkt olarak final tüketiciye satan firmalar (zincir market, e-satış) </a:t>
            </a:r>
          </a:p>
          <a:p>
            <a:pPr marL="914400" lvl="1" indent="-457200" algn="just">
              <a:buFont typeface="Arial" panose="020B0604020202020204" pitchFamily="34" charset="0"/>
              <a:buChar char="•"/>
            </a:pPr>
            <a:r>
              <a:rPr lang="tr-TR" sz="4000" dirty="0"/>
              <a:t>Yabani hayvanların avlanması ve olta balıkçılığı</a:t>
            </a:r>
          </a:p>
          <a:p>
            <a:pPr marL="914400" lvl="1" indent="-457200" algn="just">
              <a:buFont typeface="Arial" panose="020B0604020202020204" pitchFamily="34" charset="0"/>
              <a:buChar char="•"/>
            </a:pPr>
            <a:r>
              <a:rPr lang="tr-TR" sz="4000" dirty="0"/>
              <a:t>Su kültürü üretimi (topraksız tarım)</a:t>
            </a:r>
            <a:endParaRPr lang="tr-TR" sz="4000" dirty="0">
              <a:solidFill>
                <a:srgbClr val="5F5F5F"/>
              </a:solidFill>
              <a:latin typeface="+mj-lt"/>
            </a:endParaRPr>
          </a:p>
        </p:txBody>
      </p:sp>
    </p:spTree>
    <p:extLst>
      <p:ext uri="{BB962C8B-B14F-4D97-AF65-F5344CB8AC3E}">
        <p14:creationId xmlns:p14="http://schemas.microsoft.com/office/powerpoint/2010/main" val="1225112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SÜRECİ-BAŞVURU AŞAMASI</a:t>
            </a:r>
          </a:p>
        </p:txBody>
      </p:sp>
      <p:sp>
        <p:nvSpPr>
          <p:cNvPr id="7" name="Metin kutusu 6">
            <a:extLst>
              <a:ext uri="{FF2B5EF4-FFF2-40B4-BE49-F238E27FC236}">
                <a16:creationId xmlns:a16="http://schemas.microsoft.com/office/drawing/2014/main" id="{8824F23B-733D-5341-F5FC-0B587EBD4183}"/>
              </a:ext>
            </a:extLst>
          </p:cNvPr>
          <p:cNvSpPr txBox="1"/>
          <p:nvPr/>
        </p:nvSpPr>
        <p:spPr>
          <a:xfrm>
            <a:off x="228600" y="3086100"/>
            <a:ext cx="7391400" cy="6247864"/>
          </a:xfrm>
          <a:prstGeom prst="rect">
            <a:avLst/>
          </a:prstGeom>
          <a:noFill/>
        </p:spPr>
        <p:txBody>
          <a:bodyPr wrap="square">
            <a:spAutoFit/>
          </a:bodyPr>
          <a:lstStyle/>
          <a:p>
            <a:pPr algn="ctr"/>
            <a:r>
              <a:rPr lang="tr-TR" sz="4000" b="1" dirty="0"/>
              <a:t>Yetkili Kuruluşlar Tarafından </a:t>
            </a:r>
            <a:r>
              <a:rPr lang="tr-TR" sz="4000" b="1" u="sng" dirty="0"/>
              <a:t>Sertifikalandırılabilecek Ürünler;</a:t>
            </a:r>
          </a:p>
          <a:p>
            <a:pPr marL="914400" lvl="1" indent="-457200" algn="just">
              <a:buFont typeface="Arial" panose="020B0604020202020204" pitchFamily="34" charset="0"/>
              <a:buChar char="•"/>
            </a:pPr>
            <a:r>
              <a:rPr lang="tr-TR" sz="4000" dirty="0"/>
              <a:t>Bitkisel Ürünler </a:t>
            </a:r>
          </a:p>
          <a:p>
            <a:pPr marL="914400" lvl="1" indent="-457200" algn="just">
              <a:buFont typeface="Arial" panose="020B0604020202020204" pitchFamily="34" charset="0"/>
              <a:buChar char="•"/>
            </a:pPr>
            <a:r>
              <a:rPr lang="tr-TR" sz="4000" dirty="0"/>
              <a:t>Hayvansal Ürünler </a:t>
            </a:r>
          </a:p>
          <a:p>
            <a:pPr marL="914400" lvl="1" indent="-457200" algn="just">
              <a:buFont typeface="Arial" panose="020B0604020202020204" pitchFamily="34" charset="0"/>
              <a:buChar char="•"/>
            </a:pPr>
            <a:r>
              <a:rPr lang="tr-TR" sz="4000" dirty="0"/>
              <a:t>Arıcılık Ürünleri </a:t>
            </a:r>
          </a:p>
          <a:p>
            <a:pPr marL="914400" lvl="1" indent="-457200" algn="just">
              <a:buFont typeface="Arial" panose="020B0604020202020204" pitchFamily="34" charset="0"/>
              <a:buChar char="•"/>
            </a:pPr>
            <a:r>
              <a:rPr lang="tr-TR" sz="4000" dirty="0"/>
              <a:t>Mantarlar </a:t>
            </a:r>
          </a:p>
          <a:p>
            <a:pPr marL="914400" lvl="1" indent="-457200" algn="just">
              <a:buFont typeface="Arial" panose="020B0604020202020204" pitchFamily="34" charset="0"/>
              <a:buChar char="•"/>
            </a:pPr>
            <a:r>
              <a:rPr lang="tr-TR" sz="4000" dirty="0"/>
              <a:t>Mayalar </a:t>
            </a:r>
          </a:p>
          <a:p>
            <a:pPr marL="914400" lvl="1" indent="-457200" algn="just">
              <a:buFont typeface="Arial" panose="020B0604020202020204" pitchFamily="34" charset="0"/>
              <a:buChar char="•"/>
            </a:pPr>
            <a:r>
              <a:rPr lang="tr-TR" sz="4000" dirty="0"/>
              <a:t>Doğadan Toplanan Ürünler </a:t>
            </a:r>
          </a:p>
          <a:p>
            <a:pPr marL="914400" lvl="1" indent="-457200" algn="just">
              <a:buFont typeface="Arial" panose="020B0604020202020204" pitchFamily="34" charset="0"/>
              <a:buChar char="•"/>
            </a:pPr>
            <a:r>
              <a:rPr lang="tr-TR" sz="4000" dirty="0"/>
              <a:t>İşlenmiş Gıda Ürünleri </a:t>
            </a:r>
          </a:p>
          <a:p>
            <a:pPr marL="914400" lvl="1" indent="-457200" algn="just">
              <a:buFont typeface="Arial" panose="020B0604020202020204" pitchFamily="34" charset="0"/>
              <a:buChar char="•"/>
            </a:pPr>
            <a:r>
              <a:rPr lang="tr-TR" sz="4000" dirty="0"/>
              <a:t>İşlenmiş Yem Maddeleri</a:t>
            </a:r>
            <a:endParaRPr lang="tr-TR" sz="4000" dirty="0">
              <a:solidFill>
                <a:srgbClr val="5F5F5F"/>
              </a:solidFill>
              <a:latin typeface="+mj-lt"/>
            </a:endParaRPr>
          </a:p>
        </p:txBody>
      </p:sp>
      <p:sp>
        <p:nvSpPr>
          <p:cNvPr id="3" name="Metin kutusu 2">
            <a:extLst>
              <a:ext uri="{FF2B5EF4-FFF2-40B4-BE49-F238E27FC236}">
                <a16:creationId xmlns:a16="http://schemas.microsoft.com/office/drawing/2014/main" id="{9894BE37-DE89-02B5-86AD-F1CB917255EB}"/>
              </a:ext>
            </a:extLst>
          </p:cNvPr>
          <p:cNvSpPr txBox="1"/>
          <p:nvPr/>
        </p:nvSpPr>
        <p:spPr>
          <a:xfrm>
            <a:off x="9829800" y="3086099"/>
            <a:ext cx="7391400" cy="6863417"/>
          </a:xfrm>
          <a:prstGeom prst="rect">
            <a:avLst/>
          </a:prstGeom>
          <a:noFill/>
        </p:spPr>
        <p:txBody>
          <a:bodyPr wrap="square">
            <a:spAutoFit/>
          </a:bodyPr>
          <a:lstStyle/>
          <a:p>
            <a:pPr algn="ctr"/>
            <a:r>
              <a:rPr lang="tr-TR" sz="4000" b="1" u="sng" dirty="0"/>
              <a:t>Kapsam Dışı Ürünler;</a:t>
            </a:r>
          </a:p>
          <a:p>
            <a:pPr marL="914400" lvl="1" indent="-457200" algn="just">
              <a:buFont typeface="Arial" panose="020B0604020202020204" pitchFamily="34" charset="0"/>
              <a:buChar char="•"/>
            </a:pPr>
            <a:r>
              <a:rPr lang="tr-TR" sz="4000" dirty="0">
                <a:latin typeface="+mj-lt"/>
              </a:rPr>
              <a:t>Gıda veya yem amaçlı kullanılamayacak ürünler: Tütün, yenebilir olmayan yağlar, tekstil ve Kozmetik</a:t>
            </a:r>
          </a:p>
          <a:p>
            <a:pPr marL="914400" lvl="1" indent="-457200" algn="just">
              <a:buFont typeface="Arial" panose="020B0604020202020204" pitchFamily="34" charset="0"/>
              <a:buChar char="•"/>
            </a:pPr>
            <a:r>
              <a:rPr lang="tr-TR" sz="4000" dirty="0">
                <a:latin typeface="+mj-lt"/>
              </a:rPr>
              <a:t>Evcil hayvan maması ve kürk için yetiştirilen  hayvan yemi</a:t>
            </a:r>
          </a:p>
          <a:p>
            <a:pPr marL="914400" lvl="1" indent="-457200" algn="just">
              <a:buFont typeface="Arial" panose="020B0604020202020204" pitchFamily="34" charset="0"/>
              <a:buChar char="•"/>
            </a:pPr>
            <a:r>
              <a:rPr lang="tr-TR" sz="4000" dirty="0">
                <a:latin typeface="+mj-lt"/>
              </a:rPr>
              <a:t>Temelde tarımsal kaynaklı olmayan bileşenlerden üretilmiş ürünler, örneğin su ve  tuz </a:t>
            </a:r>
          </a:p>
        </p:txBody>
      </p:sp>
    </p:spTree>
    <p:extLst>
      <p:ext uri="{BB962C8B-B14F-4D97-AF65-F5344CB8AC3E}">
        <p14:creationId xmlns:p14="http://schemas.microsoft.com/office/powerpoint/2010/main" val="14245212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SÜRECİ-BAŞVURU AŞAMASI</a:t>
            </a:r>
          </a:p>
        </p:txBody>
      </p:sp>
      <p:sp>
        <p:nvSpPr>
          <p:cNvPr id="7" name="Metin kutusu 6">
            <a:extLst>
              <a:ext uri="{FF2B5EF4-FFF2-40B4-BE49-F238E27FC236}">
                <a16:creationId xmlns:a16="http://schemas.microsoft.com/office/drawing/2014/main" id="{8824F23B-733D-5341-F5FC-0B587EBD4183}"/>
              </a:ext>
            </a:extLst>
          </p:cNvPr>
          <p:cNvSpPr txBox="1"/>
          <p:nvPr/>
        </p:nvSpPr>
        <p:spPr>
          <a:xfrm>
            <a:off x="152400" y="2886324"/>
            <a:ext cx="17526000" cy="6247864"/>
          </a:xfrm>
          <a:prstGeom prst="rect">
            <a:avLst/>
          </a:prstGeom>
          <a:noFill/>
        </p:spPr>
        <p:txBody>
          <a:bodyPr wrap="square">
            <a:spAutoFit/>
          </a:bodyPr>
          <a:lstStyle/>
          <a:p>
            <a:pPr marL="457200" indent="-457200" algn="just">
              <a:buFont typeface="Arial" panose="020B0604020202020204" pitchFamily="34" charset="0"/>
              <a:buChar char="•"/>
            </a:pPr>
            <a:r>
              <a:rPr lang="tr-TR" sz="4000" dirty="0"/>
              <a:t>Başvuru gözden geçirme sonucunda kontrol ve sertifikasyon aşağıda belirtilen özel durumlarda mümkün değildir: </a:t>
            </a:r>
          </a:p>
          <a:p>
            <a:pPr marL="1028700" lvl="1" indent="-571500" algn="just">
              <a:buFont typeface="Symbol" panose="05050102010706020507" pitchFamily="18" charset="2"/>
              <a:buChar char=""/>
            </a:pPr>
            <a:r>
              <a:rPr lang="tr-TR" sz="4000" dirty="0"/>
              <a:t>Yönetmeliklere uygunsuzluğun kanıtlanması</a:t>
            </a:r>
          </a:p>
          <a:p>
            <a:pPr marL="1028700" lvl="1" indent="-571500" algn="just">
              <a:buFont typeface="Symbol" panose="05050102010706020507" pitchFamily="18" charset="2"/>
              <a:buChar char=""/>
            </a:pPr>
            <a:r>
              <a:rPr lang="tr-TR" sz="4000" dirty="0"/>
              <a:t>Kararların tarafsızlığını etkileyebilecek çıkar çatışmalarının bulunması</a:t>
            </a:r>
          </a:p>
          <a:p>
            <a:pPr marL="1028700" lvl="1" indent="-571500" algn="just">
              <a:buFont typeface="Symbol" panose="05050102010706020507" pitchFamily="18" charset="2"/>
              <a:buChar char=""/>
            </a:pPr>
            <a:r>
              <a:rPr lang="tr-TR" sz="4000" dirty="0"/>
              <a:t>Yönetmelik kapsamı dışında tutulabilecek faaliyetler </a:t>
            </a:r>
          </a:p>
          <a:p>
            <a:pPr marL="1028700" lvl="1" indent="-571500" algn="just">
              <a:buFont typeface="Symbol" panose="05050102010706020507" pitchFamily="18" charset="2"/>
              <a:buChar char=""/>
            </a:pPr>
            <a:r>
              <a:rPr lang="tr-TR" sz="4000" dirty="0"/>
              <a:t>Kanıtlanmış yasa dışı faaliyetler </a:t>
            </a:r>
          </a:p>
          <a:p>
            <a:pPr marL="1028700" lvl="1" indent="-571500" algn="just">
              <a:buFont typeface="Symbol" panose="05050102010706020507" pitchFamily="18" charset="2"/>
              <a:buChar char=""/>
            </a:pPr>
            <a:r>
              <a:rPr lang="tr-TR" sz="4000" dirty="0"/>
              <a:t>Tüketici sağlığına ilişkin tespit edilmiş riskler</a:t>
            </a:r>
          </a:p>
          <a:p>
            <a:pPr marL="1028700" lvl="1" indent="-571500" algn="just">
              <a:buFont typeface="Symbol" panose="05050102010706020507" pitchFamily="18" charset="2"/>
              <a:buChar char=""/>
            </a:pPr>
            <a:r>
              <a:rPr lang="tr-TR" sz="4000" dirty="0"/>
              <a:t>İnsan ve/veya çevre haklarını etkileyen üretim teknikleri </a:t>
            </a:r>
          </a:p>
          <a:p>
            <a:pPr marL="1028700" lvl="1" indent="-571500" algn="just">
              <a:buFont typeface="Symbol" panose="05050102010706020507" pitchFamily="18" charset="2"/>
              <a:buChar char=""/>
            </a:pPr>
            <a:r>
              <a:rPr lang="tr-TR" sz="4000" dirty="0"/>
              <a:t>Teknik açıdan veya kontrolörler için risk içeren coğrafik alanlar</a:t>
            </a:r>
          </a:p>
          <a:p>
            <a:pPr marL="1028700" lvl="1" indent="-571500" algn="just">
              <a:buFont typeface="Symbol" panose="05050102010706020507" pitchFamily="18" charset="2"/>
              <a:buChar char=""/>
            </a:pPr>
            <a:r>
              <a:rPr lang="tr-TR" sz="4000" dirty="0"/>
              <a:t>Tüketici taleplerini karşılayabilecek kalifiye ve yetkin personelin bulunmaması</a:t>
            </a:r>
            <a:endParaRPr lang="tr-TR" sz="4000" dirty="0">
              <a:solidFill>
                <a:srgbClr val="5F5F5F"/>
              </a:solidFill>
              <a:latin typeface="+mj-lt"/>
            </a:endParaRPr>
          </a:p>
        </p:txBody>
      </p:sp>
    </p:spTree>
    <p:extLst>
      <p:ext uri="{BB962C8B-B14F-4D97-AF65-F5344CB8AC3E}">
        <p14:creationId xmlns:p14="http://schemas.microsoft.com/office/powerpoint/2010/main" val="39466834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SÜRECİ-KABUL VE SÖZLEŞME AŞAMASI</a:t>
            </a:r>
          </a:p>
        </p:txBody>
      </p:sp>
      <p:sp>
        <p:nvSpPr>
          <p:cNvPr id="7" name="Metin kutusu 6">
            <a:extLst>
              <a:ext uri="{FF2B5EF4-FFF2-40B4-BE49-F238E27FC236}">
                <a16:creationId xmlns:a16="http://schemas.microsoft.com/office/drawing/2014/main" id="{8824F23B-733D-5341-F5FC-0B587EBD4183}"/>
              </a:ext>
            </a:extLst>
          </p:cNvPr>
          <p:cNvSpPr txBox="1"/>
          <p:nvPr/>
        </p:nvSpPr>
        <p:spPr>
          <a:xfrm>
            <a:off x="152400" y="2886324"/>
            <a:ext cx="17526000" cy="7383560"/>
          </a:xfrm>
          <a:prstGeom prst="rect">
            <a:avLst/>
          </a:prstGeom>
          <a:noFill/>
        </p:spPr>
        <p:txBody>
          <a:bodyPr wrap="square">
            <a:spAutoFit/>
          </a:bodyPr>
          <a:lstStyle/>
          <a:p>
            <a:pPr algn="just"/>
            <a:r>
              <a:rPr lang="tr-TR" sz="4000" dirty="0"/>
              <a:t>Yetkili kuruluşlar tarafından incelenen başvuru aşağıdaki durumlar göz önüne alınarak fiyat çalışması yapılarak sözleşme hazırlar;</a:t>
            </a:r>
          </a:p>
          <a:p>
            <a:pPr algn="just"/>
            <a:endParaRPr lang="tr-TR" sz="4000" dirty="0"/>
          </a:p>
          <a:p>
            <a:pPr marL="457200" indent="-457200" algn="just">
              <a:lnSpc>
                <a:spcPct val="150000"/>
              </a:lnSpc>
              <a:buFont typeface="Arial" panose="020B0604020202020204" pitchFamily="34" charset="0"/>
              <a:buChar char="•"/>
            </a:pPr>
            <a:r>
              <a:rPr lang="tr-TR" sz="4000" dirty="0"/>
              <a:t>Sertifikasyona konu faaliyetin tipi, </a:t>
            </a:r>
          </a:p>
          <a:p>
            <a:pPr marL="457200" indent="-457200" algn="just">
              <a:lnSpc>
                <a:spcPct val="150000"/>
              </a:lnSpc>
              <a:buFont typeface="Arial" panose="020B0604020202020204" pitchFamily="34" charset="0"/>
              <a:buChar char="•"/>
            </a:pPr>
            <a:r>
              <a:rPr lang="tr-TR" sz="4000" dirty="0"/>
              <a:t>Denetlenecek birimlerin sayısı, </a:t>
            </a:r>
          </a:p>
          <a:p>
            <a:pPr marL="457200" indent="-457200" algn="just">
              <a:lnSpc>
                <a:spcPct val="150000"/>
              </a:lnSpc>
              <a:buFont typeface="Arial" panose="020B0604020202020204" pitchFamily="34" charset="0"/>
              <a:buChar char="•"/>
            </a:pPr>
            <a:r>
              <a:rPr lang="tr-TR" sz="4000" dirty="0"/>
              <a:t>Birimlerin büyüklüğü (arazi büyüklüğü, hayvan adedi, ürün çeşidi </a:t>
            </a:r>
            <a:r>
              <a:rPr lang="tr-TR" sz="4000" dirty="0" err="1"/>
              <a:t>v.s</a:t>
            </a:r>
            <a:r>
              <a:rPr lang="tr-TR" sz="4000" dirty="0"/>
              <a:t>), </a:t>
            </a:r>
          </a:p>
          <a:p>
            <a:pPr marL="457200" indent="-457200" algn="just">
              <a:lnSpc>
                <a:spcPct val="150000"/>
              </a:lnSpc>
              <a:buFont typeface="Arial" panose="020B0604020202020204" pitchFamily="34" charset="0"/>
              <a:buChar char="•"/>
            </a:pPr>
            <a:r>
              <a:rPr lang="tr-TR" sz="4000" dirty="0"/>
              <a:t>Sertifikasyon talep edilen ürün sayısı, </a:t>
            </a:r>
          </a:p>
          <a:p>
            <a:pPr marL="457200" indent="-457200" algn="just">
              <a:lnSpc>
                <a:spcPct val="150000"/>
              </a:lnSpc>
              <a:buFont typeface="Arial" panose="020B0604020202020204" pitchFamily="34" charset="0"/>
              <a:buChar char="•"/>
            </a:pPr>
            <a:r>
              <a:rPr lang="tr-TR" sz="4000" dirty="0"/>
              <a:t>Başvuru sahibinin geçmişi, </a:t>
            </a:r>
          </a:p>
          <a:p>
            <a:pPr marL="457200" indent="-457200" algn="just">
              <a:lnSpc>
                <a:spcPct val="150000"/>
              </a:lnSpc>
              <a:buFont typeface="Arial" panose="020B0604020202020204" pitchFamily="34" charset="0"/>
              <a:buChar char="•"/>
            </a:pPr>
            <a:r>
              <a:rPr lang="tr-TR" sz="4000" dirty="0"/>
              <a:t>Lokasyon, teknik riskler </a:t>
            </a:r>
            <a:r>
              <a:rPr lang="tr-TR" sz="4000" dirty="0" err="1"/>
              <a:t>v.b</a:t>
            </a:r>
            <a:r>
              <a:rPr lang="tr-TR" sz="4000" dirty="0"/>
              <a:t> </a:t>
            </a:r>
            <a:endParaRPr lang="tr-TR" sz="4000" dirty="0">
              <a:solidFill>
                <a:srgbClr val="5F5F5F"/>
              </a:solidFill>
              <a:latin typeface="+mj-lt"/>
            </a:endParaRPr>
          </a:p>
        </p:txBody>
      </p:sp>
    </p:spTree>
    <p:extLst>
      <p:ext uri="{BB962C8B-B14F-4D97-AF65-F5344CB8AC3E}">
        <p14:creationId xmlns:p14="http://schemas.microsoft.com/office/powerpoint/2010/main" val="4336819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SÜRECİ-KABUL VE SÖZLEŞME AŞAMASI</a:t>
            </a:r>
          </a:p>
        </p:txBody>
      </p:sp>
      <p:sp>
        <p:nvSpPr>
          <p:cNvPr id="7" name="Metin kutusu 6">
            <a:extLst>
              <a:ext uri="{FF2B5EF4-FFF2-40B4-BE49-F238E27FC236}">
                <a16:creationId xmlns:a16="http://schemas.microsoft.com/office/drawing/2014/main" id="{8824F23B-733D-5341-F5FC-0B587EBD4183}"/>
              </a:ext>
            </a:extLst>
          </p:cNvPr>
          <p:cNvSpPr txBox="1"/>
          <p:nvPr/>
        </p:nvSpPr>
        <p:spPr>
          <a:xfrm>
            <a:off x="152400" y="2886324"/>
            <a:ext cx="17526000" cy="6863417"/>
          </a:xfrm>
          <a:prstGeom prst="rect">
            <a:avLst/>
          </a:prstGeom>
          <a:noFill/>
        </p:spPr>
        <p:txBody>
          <a:bodyPr wrap="square">
            <a:spAutoFit/>
          </a:bodyPr>
          <a:lstStyle/>
          <a:p>
            <a:pPr algn="just"/>
            <a:r>
              <a:rPr lang="tr-TR" sz="4000" dirty="0">
                <a:latin typeface="+mj-lt"/>
              </a:rPr>
              <a:t>Müteşebbis aşağıdaki belgeleri yetkili kurulaşa göndererek süreci başlatır;</a:t>
            </a:r>
          </a:p>
          <a:p>
            <a:pPr algn="just"/>
            <a:endParaRPr lang="tr-TR" sz="4000" dirty="0">
              <a:latin typeface="+mj-lt"/>
            </a:endParaRPr>
          </a:p>
          <a:p>
            <a:pPr marL="571500" indent="-571500" algn="just">
              <a:buFont typeface="Arial" panose="020B0604020202020204" pitchFamily="34" charset="0"/>
              <a:buChar char="•"/>
            </a:pPr>
            <a:r>
              <a:rPr lang="tr-TR" sz="4000" dirty="0">
                <a:latin typeface="+mj-lt"/>
              </a:rPr>
              <a:t>Organik sistem planı formu</a:t>
            </a:r>
          </a:p>
          <a:p>
            <a:pPr marL="571500" indent="-571500" algn="just">
              <a:buFont typeface="Arial" panose="020B0604020202020204" pitchFamily="34" charset="0"/>
              <a:buChar char="•"/>
            </a:pPr>
            <a:r>
              <a:rPr lang="tr-TR" sz="4000" dirty="0">
                <a:latin typeface="+mj-lt"/>
              </a:rPr>
              <a:t>Tapu bilgileri, arazi haritaları Bakanlık il veya ilçe müdürlüğünden alınan ilgili kayıt sistemine kayıtlı olduğunu belgeleyen dokümanlar (üreticiler için güncel onaylı ÇKS kaydı, hayvancılık işletmeleri için güncel onaylı TÜRKVET kaydı, arıcılık işletmeleri için güncel onaylı AKS, </a:t>
            </a:r>
            <a:r>
              <a:rPr lang="tr-TR" sz="4000" dirty="0" err="1">
                <a:latin typeface="+mj-lt"/>
              </a:rPr>
              <a:t>v.b</a:t>
            </a:r>
            <a:r>
              <a:rPr lang="tr-TR" sz="4000" dirty="0">
                <a:latin typeface="+mj-lt"/>
              </a:rPr>
              <a:t>)</a:t>
            </a:r>
          </a:p>
          <a:p>
            <a:pPr marL="571500" indent="-571500" algn="just">
              <a:buFont typeface="Arial" panose="020B0604020202020204" pitchFamily="34" charset="0"/>
              <a:buChar char="•"/>
            </a:pPr>
            <a:r>
              <a:rPr lang="tr-TR" sz="4000" dirty="0">
                <a:latin typeface="+mj-lt"/>
              </a:rPr>
              <a:t>Müteşebbisin adı, adresi, T.C. kimlik numarası ile varsa vergi numarası, yabancı gerçek kişilerde ise yabancı kimlik numarasını içeren kimlik bilgi ve belgeleri,</a:t>
            </a:r>
          </a:p>
          <a:p>
            <a:pPr marL="571500" indent="-571500" algn="just">
              <a:buFont typeface="Arial" panose="020B0604020202020204" pitchFamily="34" charset="0"/>
              <a:buChar char="•"/>
            </a:pPr>
            <a:r>
              <a:rPr lang="tr-TR" sz="4000" dirty="0">
                <a:latin typeface="+mj-lt"/>
              </a:rPr>
              <a:t>İşletmenin yeri ve konumuna dair bilgiler</a:t>
            </a:r>
          </a:p>
          <a:p>
            <a:pPr marL="571500" indent="-571500" algn="just">
              <a:buFont typeface="Arial" panose="020B0604020202020204" pitchFamily="34" charset="0"/>
              <a:buChar char="•"/>
            </a:pPr>
            <a:r>
              <a:rPr lang="tr-TR" sz="4000" dirty="0">
                <a:latin typeface="+mj-lt"/>
              </a:rPr>
              <a:t>Gıda ve yem işletmeleri için İşletme Kayıt Belgesi</a:t>
            </a:r>
            <a:r>
              <a:rPr lang="tr-TR" sz="4000" dirty="0"/>
              <a:t> veya İşletme Onay Belgesi</a:t>
            </a:r>
          </a:p>
        </p:txBody>
      </p:sp>
    </p:spTree>
    <p:extLst>
      <p:ext uri="{BB962C8B-B14F-4D97-AF65-F5344CB8AC3E}">
        <p14:creationId xmlns:p14="http://schemas.microsoft.com/office/powerpoint/2010/main" val="211691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SÜRECİ-KABUL VE SÖZLEŞME AŞAMASI</a:t>
            </a:r>
          </a:p>
        </p:txBody>
      </p:sp>
      <p:sp>
        <p:nvSpPr>
          <p:cNvPr id="7" name="Metin kutusu 6">
            <a:extLst>
              <a:ext uri="{FF2B5EF4-FFF2-40B4-BE49-F238E27FC236}">
                <a16:creationId xmlns:a16="http://schemas.microsoft.com/office/drawing/2014/main" id="{8824F23B-733D-5341-F5FC-0B587EBD4183}"/>
              </a:ext>
            </a:extLst>
          </p:cNvPr>
          <p:cNvSpPr txBox="1"/>
          <p:nvPr/>
        </p:nvSpPr>
        <p:spPr>
          <a:xfrm>
            <a:off x="152400" y="2886324"/>
            <a:ext cx="17526000" cy="717119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tr-TR" sz="4000" dirty="0"/>
              <a:t>Müteşebbis organik tarım faaliyetini üretici grubu ile yapıyorsa, her üretici ile sözleşme imzalamak zorundadır. Ayrıca, aracı tüccar, depolama, işleme ve benzeri fason hizmetleri yaptırdığı gerçek ve tüzel kişi ile de sözleşme yapar.</a:t>
            </a:r>
          </a:p>
          <a:p>
            <a:pPr marL="571500" indent="-571500" algn="just">
              <a:lnSpc>
                <a:spcPct val="150000"/>
              </a:lnSpc>
              <a:buFont typeface="Arial" panose="020B0604020202020204" pitchFamily="34" charset="0"/>
              <a:buChar char="•"/>
            </a:pPr>
            <a:r>
              <a:rPr lang="tr-TR" sz="4000" dirty="0"/>
              <a:t>Müteşebbisten gerekli bilgilerin alınması üzerine yetkili firma Organik Tarım Veri Tabanı Sistemine” 45 gün içerisinde müteşebbisle ilgili bilgileri kaydeder.</a:t>
            </a:r>
          </a:p>
          <a:p>
            <a:pPr marL="571500" indent="-571500" algn="just">
              <a:lnSpc>
                <a:spcPct val="150000"/>
              </a:lnSpc>
              <a:buFont typeface="Arial" panose="020B0604020202020204" pitchFamily="34" charset="0"/>
              <a:buChar char="•"/>
            </a:pPr>
            <a:r>
              <a:rPr lang="tr-TR" sz="4000" dirty="0"/>
              <a:t>Ödemeler kontrol başlamadan önce yapılır.</a:t>
            </a:r>
          </a:p>
          <a:p>
            <a:pPr marL="571500" indent="-571500" algn="just">
              <a:lnSpc>
                <a:spcPct val="150000"/>
              </a:lnSpc>
              <a:buFont typeface="Arial" panose="020B0604020202020204" pitchFamily="34" charset="0"/>
              <a:buChar char="•"/>
            </a:pPr>
            <a:endParaRPr lang="tr-TR" sz="4000" dirty="0"/>
          </a:p>
          <a:p>
            <a:pPr marL="571500" indent="-571500" algn="just">
              <a:buFont typeface="Arial" panose="020B0604020202020204" pitchFamily="34" charset="0"/>
              <a:buChar char="•"/>
            </a:pPr>
            <a:endParaRPr lang="tr-TR" sz="4000" dirty="0"/>
          </a:p>
        </p:txBody>
      </p:sp>
    </p:spTree>
    <p:extLst>
      <p:ext uri="{BB962C8B-B14F-4D97-AF65-F5344CB8AC3E}">
        <p14:creationId xmlns:p14="http://schemas.microsoft.com/office/powerpoint/2010/main" val="13221458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KONTROL</a:t>
            </a:r>
          </a:p>
        </p:txBody>
      </p:sp>
      <p:sp>
        <p:nvSpPr>
          <p:cNvPr id="7" name="Metin kutusu 6">
            <a:extLst>
              <a:ext uri="{FF2B5EF4-FFF2-40B4-BE49-F238E27FC236}">
                <a16:creationId xmlns:a16="http://schemas.microsoft.com/office/drawing/2014/main" id="{8824F23B-733D-5341-F5FC-0B587EBD4183}"/>
              </a:ext>
            </a:extLst>
          </p:cNvPr>
          <p:cNvSpPr txBox="1"/>
          <p:nvPr/>
        </p:nvSpPr>
        <p:spPr>
          <a:xfrm>
            <a:off x="152400" y="2886324"/>
            <a:ext cx="17526000" cy="717119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tr-TR" sz="4000" dirty="0"/>
              <a:t>Kontrol ve sertifikasyon hizmet bedeli ücreti yetkili firmaya ödenir</a:t>
            </a:r>
          </a:p>
          <a:p>
            <a:pPr marL="571500" indent="-571500" algn="just">
              <a:lnSpc>
                <a:spcPct val="150000"/>
              </a:lnSpc>
              <a:buFont typeface="Arial" panose="020B0604020202020204" pitchFamily="34" charset="0"/>
              <a:buChar char="•"/>
            </a:pPr>
            <a:r>
              <a:rPr lang="tr-TR" sz="4000" dirty="0"/>
              <a:t>İlk kontrol gerçekleştirilir.</a:t>
            </a:r>
          </a:p>
          <a:p>
            <a:pPr marL="571500" indent="-571500" algn="just">
              <a:lnSpc>
                <a:spcPct val="150000"/>
              </a:lnSpc>
              <a:buFont typeface="Arial" panose="020B0604020202020204" pitchFamily="34" charset="0"/>
              <a:buChar char="•"/>
            </a:pPr>
            <a:r>
              <a:rPr lang="tr-TR" sz="4000" dirty="0"/>
              <a:t>Üretim alanları ve tesislerinin değerlendirilmesi, arazinin, mevcut binaların, işletme ekipmanlarının, depolamanın, vb. kontrolü;, personel görüşmeleri </a:t>
            </a:r>
          </a:p>
          <a:p>
            <a:pPr marL="571500" indent="-571500" algn="just">
              <a:lnSpc>
                <a:spcPct val="150000"/>
              </a:lnSpc>
              <a:buFont typeface="Arial" panose="020B0604020202020204" pitchFamily="34" charset="0"/>
              <a:buChar char="•"/>
            </a:pPr>
            <a:r>
              <a:rPr lang="tr-TR" sz="4000" dirty="0"/>
              <a:t>Kontrol ve sertifikasyon sürecini her sene yeniden gerçekleştirir. Bu nedenle müşteriye verilen sertifika her sene yeniden basılarak düzenlenir</a:t>
            </a:r>
          </a:p>
          <a:p>
            <a:pPr marL="571500" indent="-571500" algn="just">
              <a:lnSpc>
                <a:spcPct val="150000"/>
              </a:lnSpc>
              <a:buFont typeface="Arial" panose="020B0604020202020204" pitchFamily="34" charset="0"/>
              <a:buChar char="•"/>
            </a:pPr>
            <a:r>
              <a:rPr lang="tr-TR" sz="4000" dirty="0"/>
              <a:t>Analiz için örnek alma işlemi</a:t>
            </a:r>
          </a:p>
          <a:p>
            <a:pPr marL="571500" indent="-571500" algn="just">
              <a:buFont typeface="Arial" panose="020B0604020202020204" pitchFamily="34" charset="0"/>
              <a:buChar char="•"/>
            </a:pPr>
            <a:endParaRPr lang="tr-TR" sz="4000" dirty="0"/>
          </a:p>
        </p:txBody>
      </p:sp>
    </p:spTree>
    <p:extLst>
      <p:ext uri="{BB962C8B-B14F-4D97-AF65-F5344CB8AC3E}">
        <p14:creationId xmlns:p14="http://schemas.microsoft.com/office/powerpoint/2010/main" val="22683054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KONTROL-ARAZİ</a:t>
            </a:r>
          </a:p>
        </p:txBody>
      </p:sp>
      <p:sp>
        <p:nvSpPr>
          <p:cNvPr id="7" name="Metin kutusu 6">
            <a:extLst>
              <a:ext uri="{FF2B5EF4-FFF2-40B4-BE49-F238E27FC236}">
                <a16:creationId xmlns:a16="http://schemas.microsoft.com/office/drawing/2014/main" id="{8824F23B-733D-5341-F5FC-0B587EBD4183}"/>
              </a:ext>
            </a:extLst>
          </p:cNvPr>
          <p:cNvSpPr txBox="1"/>
          <p:nvPr/>
        </p:nvSpPr>
        <p:spPr>
          <a:xfrm>
            <a:off x="152400" y="2886324"/>
            <a:ext cx="17526000" cy="7294305"/>
          </a:xfrm>
          <a:prstGeom prst="rect">
            <a:avLst/>
          </a:prstGeom>
          <a:noFill/>
        </p:spPr>
        <p:txBody>
          <a:bodyPr wrap="square">
            <a:spAutoFit/>
          </a:bodyPr>
          <a:lstStyle/>
          <a:p>
            <a:pPr marL="571500" indent="-571500" algn="just">
              <a:buFont typeface="Arial" panose="020B0604020202020204" pitchFamily="34" charset="0"/>
              <a:buChar char="•"/>
            </a:pPr>
            <a:r>
              <a:rPr lang="tr-TR" sz="3600" dirty="0"/>
              <a:t>Ürün planı ve rotasyonu (ürün/da) </a:t>
            </a:r>
          </a:p>
          <a:p>
            <a:pPr marL="571500" indent="-571500" algn="just">
              <a:buFont typeface="Arial" panose="020B0604020202020204" pitchFamily="34" charset="0"/>
              <a:buChar char="•"/>
            </a:pPr>
            <a:r>
              <a:rPr lang="tr-TR" sz="3600" dirty="0"/>
              <a:t>Organik ürün yetiştirilecek arazinin en az 3 yıllık tarihi (önceki ürünler; kullanılan gübreler; kullanılan pestisitlerle birlikte zararlı ve hastalık yönetimi; kullanılan herbisitlerle birlikte yabani ot kontrolü); </a:t>
            </a:r>
          </a:p>
          <a:p>
            <a:pPr marL="571500" indent="-571500" algn="just">
              <a:buFont typeface="Arial" panose="020B0604020202020204" pitchFamily="34" charset="0"/>
              <a:buChar char="•"/>
            </a:pPr>
            <a:r>
              <a:rPr lang="tr-TR" sz="3600" dirty="0"/>
              <a:t>Gübreleme ve gübre depolama; </a:t>
            </a:r>
          </a:p>
          <a:p>
            <a:pPr marL="571500" indent="-571500" algn="just">
              <a:buFont typeface="Arial" panose="020B0604020202020204" pitchFamily="34" charset="0"/>
              <a:buChar char="•"/>
            </a:pPr>
            <a:r>
              <a:rPr lang="tr-TR" sz="3600" dirty="0"/>
              <a:t>Tohum ve fide, fidan materyallerinin orijini; </a:t>
            </a:r>
          </a:p>
          <a:p>
            <a:pPr marL="571500" indent="-571500" algn="just">
              <a:buFont typeface="Arial" panose="020B0604020202020204" pitchFamily="34" charset="0"/>
              <a:buChar char="•"/>
            </a:pPr>
            <a:r>
              <a:rPr lang="tr-TR" sz="3600" dirty="0"/>
              <a:t>Yabani ot, zararlı ve hastalık kontrolü; </a:t>
            </a:r>
          </a:p>
          <a:p>
            <a:pPr marL="571500" indent="-571500" algn="just">
              <a:buFont typeface="Arial" panose="020B0604020202020204" pitchFamily="34" charset="0"/>
              <a:buChar char="•"/>
            </a:pPr>
            <a:r>
              <a:rPr lang="tr-TR" sz="3600" dirty="0"/>
              <a:t>Organik ve organik olmayan ürün/arazinin ayrımı; </a:t>
            </a:r>
          </a:p>
          <a:p>
            <a:pPr marL="571500" indent="-571500" algn="just">
              <a:buFont typeface="Arial" panose="020B0604020202020204" pitchFamily="34" charset="0"/>
              <a:buChar char="•"/>
            </a:pPr>
            <a:r>
              <a:rPr lang="tr-TR" sz="3600" dirty="0"/>
              <a:t>Üretim zincirindeki ürünlerin tanımlanması ve izlenebilirliği </a:t>
            </a:r>
          </a:p>
          <a:p>
            <a:pPr marL="571500" indent="-571500" algn="just">
              <a:buFont typeface="Arial" panose="020B0604020202020204" pitchFamily="34" charset="0"/>
              <a:buChar char="•"/>
            </a:pPr>
            <a:r>
              <a:rPr lang="tr-TR" sz="3600" dirty="0"/>
              <a:t>Hasat tahminleri; </a:t>
            </a:r>
          </a:p>
          <a:p>
            <a:pPr marL="571500" indent="-571500" algn="just">
              <a:buFont typeface="Arial" panose="020B0604020202020204" pitchFamily="34" charset="0"/>
              <a:buChar char="•"/>
            </a:pPr>
            <a:r>
              <a:rPr lang="tr-TR" sz="3600" dirty="0"/>
              <a:t>Depolama olanakları </a:t>
            </a:r>
          </a:p>
          <a:p>
            <a:pPr marL="571500" indent="-571500" algn="just">
              <a:buFont typeface="Arial" panose="020B0604020202020204" pitchFamily="34" charset="0"/>
              <a:buChar char="•"/>
            </a:pPr>
            <a:r>
              <a:rPr lang="tr-TR" sz="3600" dirty="0"/>
              <a:t>Çiftlik hayvanları (hayvan sayısı, barındırma ve besleme uygulamaları</a:t>
            </a:r>
            <a:r>
              <a:rPr lang="tr-TR" sz="3600"/>
              <a:t>); </a:t>
            </a:r>
          </a:p>
          <a:p>
            <a:pPr marL="571500" indent="-571500" algn="just">
              <a:buFont typeface="Arial" panose="020B0604020202020204" pitchFamily="34" charset="0"/>
              <a:buChar char="•"/>
            </a:pPr>
            <a:r>
              <a:rPr lang="tr-TR" sz="3600"/>
              <a:t>Muhasebe </a:t>
            </a:r>
            <a:r>
              <a:rPr lang="tr-TR" sz="3600" dirty="0"/>
              <a:t>ve yönetim </a:t>
            </a:r>
            <a:r>
              <a:rPr lang="tr-TR" sz="3600" dirty="0" err="1"/>
              <a:t>v.b</a:t>
            </a:r>
            <a:r>
              <a:rPr lang="tr-TR" sz="3600" dirty="0"/>
              <a:t>;</a:t>
            </a:r>
          </a:p>
        </p:txBody>
      </p:sp>
    </p:spTree>
    <p:extLst>
      <p:ext uri="{BB962C8B-B14F-4D97-AF65-F5344CB8AC3E}">
        <p14:creationId xmlns:p14="http://schemas.microsoft.com/office/powerpoint/2010/main" val="12449424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TARIMDA SERTİFİKASYONUN KONTROL-İŞLETME ÜNİTELERİ</a:t>
            </a:r>
          </a:p>
        </p:txBody>
      </p:sp>
      <p:sp>
        <p:nvSpPr>
          <p:cNvPr id="7" name="Metin kutusu 6">
            <a:extLst>
              <a:ext uri="{FF2B5EF4-FFF2-40B4-BE49-F238E27FC236}">
                <a16:creationId xmlns:a16="http://schemas.microsoft.com/office/drawing/2014/main" id="{8824F23B-733D-5341-F5FC-0B587EBD4183}"/>
              </a:ext>
            </a:extLst>
          </p:cNvPr>
          <p:cNvSpPr txBox="1"/>
          <p:nvPr/>
        </p:nvSpPr>
        <p:spPr>
          <a:xfrm>
            <a:off x="152400" y="2886324"/>
            <a:ext cx="17526000" cy="7478970"/>
          </a:xfrm>
          <a:prstGeom prst="rect">
            <a:avLst/>
          </a:prstGeom>
          <a:noFill/>
        </p:spPr>
        <p:txBody>
          <a:bodyPr wrap="square">
            <a:spAutoFit/>
          </a:bodyPr>
          <a:lstStyle/>
          <a:p>
            <a:pPr marL="571500" indent="-571500" algn="just">
              <a:buFont typeface="Arial" panose="020B0604020202020204" pitchFamily="34" charset="0"/>
              <a:buChar char="•"/>
            </a:pPr>
            <a:r>
              <a:rPr lang="tr-TR" sz="3200" dirty="0"/>
              <a:t>Depolar ve fason işleyiciler ziyaret edilir.</a:t>
            </a:r>
          </a:p>
          <a:p>
            <a:pPr marL="571500" indent="-571500" algn="just">
              <a:buFont typeface="Arial" panose="020B0604020202020204" pitchFamily="34" charset="0"/>
              <a:buChar char="•"/>
            </a:pPr>
            <a:r>
              <a:rPr lang="tr-TR" sz="3200" dirty="0"/>
              <a:t>Organik hammaddelerin orijini; sertifikalar </a:t>
            </a:r>
          </a:p>
          <a:p>
            <a:pPr marL="571500" indent="-571500" algn="just">
              <a:buFont typeface="Arial" panose="020B0604020202020204" pitchFamily="34" charset="0"/>
              <a:buChar char="•"/>
            </a:pPr>
            <a:r>
              <a:rPr lang="tr-TR" sz="3200" dirty="0"/>
              <a:t>Organik hammaddelerin depolanması; organik ve konvansiyonel hammaddelerin ayrımı ve işaretlenmesi </a:t>
            </a:r>
          </a:p>
          <a:p>
            <a:pPr marL="571500" indent="-571500" algn="just">
              <a:buFont typeface="Arial" panose="020B0604020202020204" pitchFamily="34" charset="0"/>
              <a:buChar char="•"/>
            </a:pPr>
            <a:r>
              <a:rPr lang="tr-TR" sz="3200" dirty="0"/>
              <a:t>Hammaddelerin karıştırılması durumunda organik ürünlerin tarifi </a:t>
            </a:r>
          </a:p>
          <a:p>
            <a:pPr marL="571500" indent="-571500" algn="just">
              <a:buFont typeface="Arial" panose="020B0604020202020204" pitchFamily="34" charset="0"/>
              <a:buChar char="•"/>
            </a:pPr>
            <a:r>
              <a:rPr lang="tr-TR" sz="3200" dirty="0"/>
              <a:t>İşletme prosedürlerinin ve yöntemlerinin tanımı; organik ve konvansiyonel işlemlerin ayrımı </a:t>
            </a:r>
          </a:p>
          <a:p>
            <a:pPr marL="571500" indent="-571500" algn="just">
              <a:buFont typeface="Arial" panose="020B0604020202020204" pitchFamily="34" charset="0"/>
              <a:buChar char="•"/>
            </a:pPr>
            <a:r>
              <a:rPr lang="tr-TR" sz="3200" dirty="0"/>
              <a:t>Depolama, koruma, hazır ürünlerin durumu; organik ve konvansiyonel son ürünlerin ayrımı ve işaretlenmesi </a:t>
            </a:r>
          </a:p>
          <a:p>
            <a:pPr marL="571500" indent="-571500" algn="just">
              <a:buFont typeface="Arial" panose="020B0604020202020204" pitchFamily="34" charset="0"/>
              <a:buChar char="•"/>
            </a:pPr>
            <a:r>
              <a:rPr lang="tr-TR" sz="3200" dirty="0"/>
              <a:t>İşletme ünitesindeki temizlik prosedürleri </a:t>
            </a:r>
          </a:p>
          <a:p>
            <a:pPr marL="571500" indent="-571500" algn="just">
              <a:buFont typeface="Arial" panose="020B0604020202020204" pitchFamily="34" charset="0"/>
              <a:buChar char="•"/>
            </a:pPr>
            <a:r>
              <a:rPr lang="tr-TR" sz="3200" dirty="0"/>
              <a:t>İşletme ünitesinin içine ve dışına taşıma </a:t>
            </a:r>
          </a:p>
          <a:p>
            <a:pPr marL="571500" indent="-571500" algn="just">
              <a:buFont typeface="Arial" panose="020B0604020202020204" pitchFamily="34" charset="0"/>
              <a:buChar char="•"/>
            </a:pPr>
            <a:r>
              <a:rPr lang="tr-TR" sz="3200" dirty="0"/>
              <a:t>Yönetim ve muhasebe (alım-satım işlemlerinin kıyaslanması) </a:t>
            </a:r>
          </a:p>
          <a:p>
            <a:pPr marL="571500" indent="-571500" algn="just">
              <a:buFont typeface="Arial" panose="020B0604020202020204" pitchFamily="34" charset="0"/>
              <a:buChar char="•"/>
            </a:pPr>
            <a:r>
              <a:rPr lang="tr-TR" sz="3200" dirty="0"/>
              <a:t>Faturalar </a:t>
            </a:r>
          </a:p>
          <a:p>
            <a:pPr marL="571500" indent="-571500" algn="just">
              <a:buFont typeface="Arial" panose="020B0604020202020204" pitchFamily="34" charset="0"/>
              <a:buChar char="•"/>
            </a:pPr>
            <a:r>
              <a:rPr lang="tr-TR" sz="3200" dirty="0"/>
              <a:t>Ürün giriş-çıkış kayıtları ve izlenebilirlik </a:t>
            </a:r>
          </a:p>
          <a:p>
            <a:pPr marL="571500" indent="-571500" algn="just">
              <a:buFont typeface="Arial" panose="020B0604020202020204" pitchFamily="34" charset="0"/>
              <a:buChar char="•"/>
            </a:pPr>
            <a:r>
              <a:rPr lang="tr-TR" sz="3200" dirty="0"/>
              <a:t>Karışma ve bulaşmaya karşı alınan önlemler </a:t>
            </a:r>
          </a:p>
          <a:p>
            <a:pPr marL="571500" indent="-571500" algn="just">
              <a:buFont typeface="Arial" panose="020B0604020202020204" pitchFamily="34" charset="0"/>
              <a:buChar char="•"/>
            </a:pPr>
            <a:r>
              <a:rPr lang="tr-TR" sz="3200" dirty="0"/>
              <a:t>Logo kullanımı</a:t>
            </a:r>
          </a:p>
        </p:txBody>
      </p:sp>
    </p:spTree>
    <p:extLst>
      <p:ext uri="{BB962C8B-B14F-4D97-AF65-F5344CB8AC3E}">
        <p14:creationId xmlns:p14="http://schemas.microsoft.com/office/powerpoint/2010/main" val="412135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a:t>
            </a:r>
          </a:p>
        </p:txBody>
      </p:sp>
      <p:pic>
        <p:nvPicPr>
          <p:cNvPr id="5" name="Resim 4" descr="metin, ekran görüntüsü, yazı tipi, logo içeren bir resim&#10;&#10;Açıklama otomatik olarak oluşturuldu">
            <a:extLst>
              <a:ext uri="{FF2B5EF4-FFF2-40B4-BE49-F238E27FC236}">
                <a16:creationId xmlns:a16="http://schemas.microsoft.com/office/drawing/2014/main" id="{62416E0B-CCA6-7346-22EA-1BCCB433B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953392"/>
            <a:ext cx="14782800" cy="7366844"/>
          </a:xfrm>
          <a:prstGeom prst="rect">
            <a:avLst/>
          </a:prstGeom>
        </p:spPr>
      </p:pic>
    </p:spTree>
    <p:extLst>
      <p:ext uri="{BB962C8B-B14F-4D97-AF65-F5344CB8AC3E}">
        <p14:creationId xmlns:p14="http://schemas.microsoft.com/office/powerpoint/2010/main" val="1862849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i="0" dirty="0">
                <a:effectLst/>
                <a:latin typeface="Roboto" panose="02000000000000000000" pitchFamily="2" charset="0"/>
              </a:rPr>
              <a:t>Organik Tarımın Mevzuatları-Dünya</a:t>
            </a:r>
            <a:endParaRPr lang="tr-TR" sz="3600" b="1" dirty="0"/>
          </a:p>
        </p:txBody>
      </p:sp>
      <p:sp>
        <p:nvSpPr>
          <p:cNvPr id="6" name="Metin kutusu 5">
            <a:extLst>
              <a:ext uri="{FF2B5EF4-FFF2-40B4-BE49-F238E27FC236}">
                <a16:creationId xmlns:a16="http://schemas.microsoft.com/office/drawing/2014/main" id="{9173538D-4DB8-08D3-8AF1-E8BBD9AE4FB1}"/>
              </a:ext>
            </a:extLst>
          </p:cNvPr>
          <p:cNvSpPr txBox="1"/>
          <p:nvPr/>
        </p:nvSpPr>
        <p:spPr>
          <a:xfrm>
            <a:off x="152400" y="3314700"/>
            <a:ext cx="13716000" cy="6664004"/>
          </a:xfrm>
          <a:prstGeom prst="rect">
            <a:avLst/>
          </a:prstGeom>
          <a:noFill/>
        </p:spPr>
        <p:txBody>
          <a:bodyPr wrap="square" rtlCol="0">
            <a:spAutoFit/>
          </a:bodyPr>
          <a:lstStyle/>
          <a:p>
            <a:pPr marL="514350" indent="-514350" algn="just">
              <a:lnSpc>
                <a:spcPct val="150000"/>
              </a:lnSpc>
              <a:buFont typeface="Arial" panose="020B0604020202020204" pitchFamily="34" charset="0"/>
              <a:buChar char="•"/>
            </a:pPr>
            <a:r>
              <a:rPr lang="tr-TR" sz="3200" dirty="0"/>
              <a:t>Her ülkenin kendine özgü ulusal mevzuatı da bulunmaktadır</a:t>
            </a:r>
          </a:p>
          <a:p>
            <a:pPr marL="514350" indent="-514350" algn="just">
              <a:lnSpc>
                <a:spcPct val="150000"/>
              </a:lnSpc>
              <a:buFont typeface="Arial" panose="020B0604020202020204" pitchFamily="34" charset="0"/>
              <a:buChar char="•"/>
            </a:pPr>
            <a:r>
              <a:rPr lang="tr-TR" sz="3200" dirty="0"/>
              <a:t>Organik tarımla ilgili genel olarak uluslararası kuruluşlar tarafından kabul bulmuş ve geçerliliği olan çeşitli standartlar bulunmaktadır.</a:t>
            </a:r>
          </a:p>
          <a:p>
            <a:pPr marL="971550" lvl="1" indent="-514350" algn="just">
              <a:lnSpc>
                <a:spcPct val="150000"/>
              </a:lnSpc>
              <a:buFont typeface="Symbol" panose="05050102010706020507" pitchFamily="18" charset="2"/>
              <a:buChar char=""/>
            </a:pPr>
            <a:r>
              <a:rPr lang="tr-TR" sz="3200" dirty="0"/>
              <a:t>Uluslararası Organik Tarım Hareketi Federasyonunun (IFOAM) “Organik Garanti Sistemi” olarak ortaya koyduğu temel standarttır.</a:t>
            </a:r>
          </a:p>
          <a:p>
            <a:pPr marL="971550" lvl="1" indent="-514350" algn="just">
              <a:lnSpc>
                <a:spcPct val="150000"/>
              </a:lnSpc>
              <a:buFont typeface="Symbol" panose="05050102010706020507" pitchFamily="18" charset="2"/>
              <a:buChar char=""/>
            </a:pPr>
            <a:r>
              <a:rPr lang="tr-TR" sz="3200" dirty="0"/>
              <a:t>Dünya Gıda ve Tarım Örgütü (FAO) ile Dünya Sağlık Örgütü (WHO)’nün ortaklaşa oluşturdukları genel standartlar (</a:t>
            </a:r>
            <a:r>
              <a:rPr lang="tr-TR" sz="3200" dirty="0" err="1"/>
              <a:t>Codex</a:t>
            </a:r>
            <a:r>
              <a:rPr lang="tr-TR" sz="3200" dirty="0"/>
              <a:t> </a:t>
            </a:r>
            <a:r>
              <a:rPr lang="tr-TR" sz="3200" dirty="0" err="1"/>
              <a:t>Alimentarius</a:t>
            </a:r>
            <a:r>
              <a:rPr lang="tr-TR" sz="3200" dirty="0"/>
              <a:t>) içinde yer alan organik tarım standartları</a:t>
            </a:r>
          </a:p>
          <a:p>
            <a:pPr marL="971550" lvl="1" indent="-514350" algn="just">
              <a:lnSpc>
                <a:spcPct val="150000"/>
              </a:lnSpc>
              <a:buFont typeface="Symbol" panose="05050102010706020507" pitchFamily="18" charset="2"/>
              <a:buChar char=""/>
            </a:pPr>
            <a:r>
              <a:rPr lang="tr-TR" sz="3200" dirty="0"/>
              <a:t>Avrupa Birliğinde (</a:t>
            </a:r>
            <a:r>
              <a:rPr lang="tr-TR" sz="3200" dirty="0" err="1"/>
              <a:t>European</a:t>
            </a:r>
            <a:r>
              <a:rPr lang="tr-TR" sz="3200" dirty="0"/>
              <a:t> </a:t>
            </a:r>
            <a:r>
              <a:rPr lang="tr-TR" sz="3200" dirty="0" err="1"/>
              <a:t>Union</a:t>
            </a:r>
            <a:r>
              <a:rPr lang="tr-TR" sz="3200" dirty="0"/>
              <a:t>, EU) organik tarım </a:t>
            </a:r>
            <a:r>
              <a:rPr lang="tr-TR" sz="3200" dirty="0" err="1"/>
              <a:t>standartı</a:t>
            </a:r>
            <a:endParaRPr lang="tr-TR" sz="3200" dirty="0"/>
          </a:p>
        </p:txBody>
      </p:sp>
      <p:pic>
        <p:nvPicPr>
          <p:cNvPr id="3074" name="Picture 2">
            <a:extLst>
              <a:ext uri="{FF2B5EF4-FFF2-40B4-BE49-F238E27FC236}">
                <a16:creationId xmlns:a16="http://schemas.microsoft.com/office/drawing/2014/main" id="{F76104B8-5200-2C96-24A0-2338ADAAA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0" y="300990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2D58677-42A2-AFAB-1029-4446F2670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6697" y="4724400"/>
            <a:ext cx="1485899" cy="14858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6862C89-8DF4-4E54-48DB-FDC1F027B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7082" y="6552481"/>
            <a:ext cx="1485899" cy="14858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F8D181A-259C-B730-0A1A-590111B114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73200" y="3218766"/>
            <a:ext cx="1633268" cy="163326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E9E49A22-AC00-B3D9-A2AE-2F5834160D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81082" y="4853436"/>
            <a:ext cx="1633267" cy="163326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825ECECA-11EC-1C73-BE43-B16DC1976C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81082" y="6811238"/>
            <a:ext cx="21145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FOAM Organics Europe | Brussels">
            <a:extLst>
              <a:ext uri="{FF2B5EF4-FFF2-40B4-BE49-F238E27FC236}">
                <a16:creationId xmlns:a16="http://schemas.microsoft.com/office/drawing/2014/main" id="{72BF71A3-80DB-FE34-16FE-6E6009F2C3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77816" y="8598599"/>
            <a:ext cx="1508903" cy="150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3560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a:t>
            </a:r>
          </a:p>
        </p:txBody>
      </p:sp>
      <p:pic>
        <p:nvPicPr>
          <p:cNvPr id="1028" name="Picture 4">
            <a:extLst>
              <a:ext uri="{FF2B5EF4-FFF2-40B4-BE49-F238E27FC236}">
                <a16:creationId xmlns:a16="http://schemas.microsoft.com/office/drawing/2014/main" id="{DCA8C05B-AB75-194C-4366-590061D2F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088" y="0"/>
            <a:ext cx="7235825"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4751DF1-1830-BF51-6F3B-E2AE7BB737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61" t="28135" r="30741" b="8518"/>
          <a:stretch/>
        </p:blipFill>
        <p:spPr bwMode="auto">
          <a:xfrm>
            <a:off x="304800" y="3009900"/>
            <a:ext cx="4073526" cy="65164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4FA2F83-3395-D3F3-696A-6613D2C76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0" y="3130684"/>
            <a:ext cx="4378325" cy="656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39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a:t>
            </a:r>
          </a:p>
        </p:txBody>
      </p:sp>
      <p:pic>
        <p:nvPicPr>
          <p:cNvPr id="1026" name="Picture 2">
            <a:extLst>
              <a:ext uri="{FF2B5EF4-FFF2-40B4-BE49-F238E27FC236}">
                <a16:creationId xmlns:a16="http://schemas.microsoft.com/office/drawing/2014/main" id="{B8336737-0845-D2AA-6302-01EDE047A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72186"/>
            <a:ext cx="7467600" cy="105591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A8FF092-2985-6F69-7433-E882B7361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0"/>
            <a:ext cx="7208194" cy="1019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948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a:t>
            </a:r>
          </a:p>
        </p:txBody>
      </p:sp>
      <p:pic>
        <p:nvPicPr>
          <p:cNvPr id="2052" name="Picture 4">
            <a:extLst>
              <a:ext uri="{FF2B5EF4-FFF2-40B4-BE49-F238E27FC236}">
                <a16:creationId xmlns:a16="http://schemas.microsoft.com/office/drawing/2014/main" id="{0EAEC4BD-5275-6C79-92A0-EA6CDFF11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7296"/>
            <a:ext cx="7248027" cy="1025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856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SAĞLIKLI BESLENME ÜZERİNDEKİ ETKİLERİ</a:t>
            </a:r>
          </a:p>
        </p:txBody>
      </p:sp>
      <p:sp>
        <p:nvSpPr>
          <p:cNvPr id="6" name="Metin kutusu 5">
            <a:extLst>
              <a:ext uri="{FF2B5EF4-FFF2-40B4-BE49-F238E27FC236}">
                <a16:creationId xmlns:a16="http://schemas.microsoft.com/office/drawing/2014/main" id="{9173538D-4DB8-08D3-8AF1-E8BBD9AE4FB1}"/>
              </a:ext>
            </a:extLst>
          </p:cNvPr>
          <p:cNvSpPr txBox="1"/>
          <p:nvPr/>
        </p:nvSpPr>
        <p:spPr>
          <a:xfrm>
            <a:off x="0" y="2861883"/>
            <a:ext cx="18135600" cy="6664004"/>
          </a:xfrm>
          <a:prstGeom prst="rect">
            <a:avLst/>
          </a:prstGeom>
          <a:noFill/>
        </p:spPr>
        <p:txBody>
          <a:bodyPr wrap="square" rtlCol="0">
            <a:spAutoFit/>
          </a:bodyPr>
          <a:lstStyle/>
          <a:p>
            <a:pPr marL="914400" lvl="1" indent="-457200" algn="just">
              <a:lnSpc>
                <a:spcPct val="150000"/>
              </a:lnSpc>
              <a:buFont typeface="Arial" panose="020B0604020202020204" pitchFamily="34" charset="0"/>
              <a:buChar char="•"/>
            </a:pPr>
            <a:r>
              <a:rPr lang="tr-TR" sz="3200" b="1" i="0" dirty="0">
                <a:effectLst/>
                <a:latin typeface="Söhne"/>
              </a:rPr>
              <a:t>Besin Değeri:</a:t>
            </a:r>
            <a:r>
              <a:rPr lang="tr-TR" sz="3200" b="0" i="0" dirty="0">
                <a:solidFill>
                  <a:srgbClr val="374151"/>
                </a:solidFill>
                <a:effectLst/>
                <a:latin typeface="Söhne"/>
              </a:rPr>
              <a:t> Organik tarım yöntemleri, toprağın doğal dengesini korur ve topraktaki organik madde miktarını artırır. Bu durum, organik ürünlerin genellikle daha yüksek vitamin, mineral ve antioksidan içeriğine sahip olmalarına katkı sağlar.</a:t>
            </a:r>
          </a:p>
          <a:p>
            <a:pPr marL="914400" lvl="1" indent="-457200" algn="just">
              <a:lnSpc>
                <a:spcPct val="150000"/>
              </a:lnSpc>
              <a:buFont typeface="Arial" panose="020B0604020202020204" pitchFamily="34" charset="0"/>
              <a:buChar char="•"/>
            </a:pPr>
            <a:r>
              <a:rPr lang="tr-TR" sz="3200" b="1" i="0" dirty="0">
                <a:effectLst/>
                <a:latin typeface="Söhne"/>
              </a:rPr>
              <a:t>Kimyasal Kalıntıların Azalması:</a:t>
            </a:r>
            <a:r>
              <a:rPr lang="tr-TR" sz="3200" b="0" i="0" dirty="0">
                <a:solidFill>
                  <a:srgbClr val="374151"/>
                </a:solidFill>
                <a:effectLst/>
                <a:latin typeface="Söhne"/>
              </a:rPr>
              <a:t> Organik tarım, kimyasal gübre ve pestisit kullanımını sınırlayarak, ürünlerin kimyasal kalıntılardan arınmasını sağlar. Bu, tüketicilerin sağlıklı beslenme için daha güvenilir ve temiz gıdalara erişimini artırır.</a:t>
            </a:r>
            <a:endParaRPr lang="tr-TR" sz="3200" dirty="0">
              <a:solidFill>
                <a:srgbClr val="374151"/>
              </a:solidFill>
              <a:latin typeface="Söhne"/>
            </a:endParaRPr>
          </a:p>
          <a:p>
            <a:pPr marL="914400" lvl="1" indent="-457200" algn="just">
              <a:lnSpc>
                <a:spcPct val="150000"/>
              </a:lnSpc>
              <a:buFont typeface="Arial" panose="020B0604020202020204" pitchFamily="34" charset="0"/>
              <a:buChar char="•"/>
            </a:pPr>
            <a:r>
              <a:rPr lang="tr-TR" sz="3200" b="1" i="0" dirty="0">
                <a:effectLst/>
                <a:latin typeface="Söhne"/>
              </a:rPr>
              <a:t>Toksik Maddelerin Azalması:</a:t>
            </a:r>
            <a:r>
              <a:rPr lang="tr-TR" sz="3200" b="0" i="0" dirty="0">
                <a:solidFill>
                  <a:srgbClr val="374151"/>
                </a:solidFill>
                <a:effectLst/>
                <a:latin typeface="Söhne"/>
              </a:rPr>
              <a:t> Organik tarım, genellikle genetik modifikasyonlardan kaçınmayı içerir. Bu durum, organik ürünlerin genetik </a:t>
            </a:r>
            <a:r>
              <a:rPr lang="tr-TR" sz="3200" b="0" i="0" dirty="0" err="1">
                <a:solidFill>
                  <a:srgbClr val="374151"/>
                </a:solidFill>
                <a:effectLst/>
                <a:latin typeface="Söhne"/>
              </a:rPr>
              <a:t>modifikasyonlu</a:t>
            </a:r>
            <a:r>
              <a:rPr lang="tr-TR" sz="3200" b="0" i="0" dirty="0">
                <a:solidFill>
                  <a:srgbClr val="374151"/>
                </a:solidFill>
                <a:effectLst/>
                <a:latin typeface="Söhne"/>
              </a:rPr>
              <a:t> organizmaların potansiyel zararlarından kaçınarak daha sağlıklı bir besin kaynağı olmalarına katkı sağlar.</a:t>
            </a:r>
            <a:endParaRPr lang="tr-TR" sz="3200" dirty="0">
              <a:latin typeface="+mj-lt"/>
            </a:endParaRPr>
          </a:p>
        </p:txBody>
      </p:sp>
    </p:spTree>
    <p:extLst>
      <p:ext uri="{BB962C8B-B14F-4D97-AF65-F5344CB8AC3E}">
        <p14:creationId xmlns:p14="http://schemas.microsoft.com/office/powerpoint/2010/main" val="2987773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SAĞLIKLI BESLENME ÜZERİNDEKİ ETKİLERİ</a:t>
            </a:r>
          </a:p>
        </p:txBody>
      </p:sp>
      <p:sp>
        <p:nvSpPr>
          <p:cNvPr id="6" name="Metin kutusu 5">
            <a:extLst>
              <a:ext uri="{FF2B5EF4-FFF2-40B4-BE49-F238E27FC236}">
                <a16:creationId xmlns:a16="http://schemas.microsoft.com/office/drawing/2014/main" id="{9173538D-4DB8-08D3-8AF1-E8BBD9AE4FB1}"/>
              </a:ext>
            </a:extLst>
          </p:cNvPr>
          <p:cNvSpPr txBox="1"/>
          <p:nvPr/>
        </p:nvSpPr>
        <p:spPr>
          <a:xfrm>
            <a:off x="0" y="2861883"/>
            <a:ext cx="18135600" cy="4448013"/>
          </a:xfrm>
          <a:prstGeom prst="rect">
            <a:avLst/>
          </a:prstGeom>
          <a:noFill/>
        </p:spPr>
        <p:txBody>
          <a:bodyPr wrap="square" rtlCol="0">
            <a:spAutoFit/>
          </a:bodyPr>
          <a:lstStyle/>
          <a:p>
            <a:pPr marL="914400" lvl="1" indent="-457200" algn="just">
              <a:lnSpc>
                <a:spcPct val="150000"/>
              </a:lnSpc>
              <a:buFont typeface="Arial" panose="020B0604020202020204" pitchFamily="34" charset="0"/>
              <a:buChar char="•"/>
            </a:pPr>
            <a:r>
              <a:rPr lang="tr-TR" sz="3200" b="1" i="0">
                <a:effectLst/>
                <a:latin typeface="Söhne"/>
              </a:rPr>
              <a:t>Çevresel </a:t>
            </a:r>
            <a:r>
              <a:rPr lang="tr-TR" sz="3200" b="1" i="0" dirty="0">
                <a:effectLst/>
                <a:latin typeface="Söhne"/>
              </a:rPr>
              <a:t>Faktörler:</a:t>
            </a:r>
            <a:r>
              <a:rPr lang="tr-TR" sz="3200" b="0" i="0" dirty="0">
                <a:solidFill>
                  <a:srgbClr val="374151"/>
                </a:solidFill>
                <a:effectLst/>
                <a:latin typeface="Söhne"/>
              </a:rPr>
              <a:t> Organik tarım, çevre dostu uygulamalar içerir. Kimyasal gübre ve pestisit kullanımının sınırlanması, toprak, su ve hava kalitesini korur. Bu durum, ekosistemlerin sağlıklı kalmasına ve dolayısıyla besin zincirinin kalitesine katkıda bulunur.</a:t>
            </a:r>
          </a:p>
          <a:p>
            <a:pPr marL="914400" lvl="1" indent="-457200" algn="just">
              <a:lnSpc>
                <a:spcPct val="150000"/>
              </a:lnSpc>
              <a:buFont typeface="Arial" panose="020B0604020202020204" pitchFamily="34" charset="0"/>
              <a:buChar char="•"/>
            </a:pPr>
            <a:r>
              <a:rPr lang="tr-TR" sz="3200" b="1" i="0" dirty="0">
                <a:effectLst/>
                <a:latin typeface="Söhne"/>
              </a:rPr>
              <a:t>Lezzet ve Tazelik:</a:t>
            </a:r>
            <a:r>
              <a:rPr lang="tr-TR" sz="3200" b="0" i="0" dirty="0">
                <a:solidFill>
                  <a:srgbClr val="374151"/>
                </a:solidFill>
                <a:effectLst/>
                <a:latin typeface="Söhne"/>
              </a:rPr>
              <a:t> Organik ürünler genellikle daha doğal koşullarda yetiştirildiği için lezzet ve tazelik açısından avantajlıdır. Bu durum, tüketicilerin organik ürünleri tercih etmelerini ve daha fazla taze meyve, sebze ve diğer organik ürünleri tüketmelerini teşvik eder.</a:t>
            </a:r>
            <a:endParaRPr lang="tr-TR" sz="3200" b="0" i="0" dirty="0">
              <a:solidFill>
                <a:srgbClr val="374151"/>
              </a:solidFill>
              <a:effectLst/>
              <a:latin typeface="+mj-lt"/>
            </a:endParaRPr>
          </a:p>
        </p:txBody>
      </p:sp>
    </p:spTree>
    <p:extLst>
      <p:ext uri="{BB962C8B-B14F-4D97-AF65-F5344CB8AC3E}">
        <p14:creationId xmlns:p14="http://schemas.microsoft.com/office/powerpoint/2010/main" val="28363527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2857500"/>
            <a:ext cx="17602200" cy="7402668"/>
          </a:xfrm>
          <a:prstGeom prst="rect">
            <a:avLst/>
          </a:prstGeom>
          <a:noFill/>
        </p:spPr>
        <p:txBody>
          <a:bodyPr wrap="square" rtlCol="0">
            <a:spAutoFit/>
          </a:bodyPr>
          <a:lstStyle/>
          <a:p>
            <a:pPr marL="971550" lvl="1" indent="-514350" algn="just">
              <a:lnSpc>
                <a:spcPct val="150000"/>
              </a:lnSpc>
              <a:buFont typeface="+mj-lt"/>
              <a:buAutoNum type="arabicPeriod"/>
            </a:pPr>
            <a:r>
              <a:rPr lang="tr-TR" sz="3200" dirty="0"/>
              <a:t>Sağlıklı, güvenilir gıda</a:t>
            </a:r>
          </a:p>
          <a:p>
            <a:pPr marL="971550" lvl="1" indent="-514350" algn="just">
              <a:lnSpc>
                <a:spcPct val="150000"/>
              </a:lnSpc>
              <a:buFont typeface="+mj-lt"/>
              <a:buAutoNum type="arabicPeriod"/>
            </a:pPr>
            <a:r>
              <a:rPr lang="tr-TR" sz="3200" dirty="0">
                <a:latin typeface="-apple-system"/>
              </a:rPr>
              <a:t>K</a:t>
            </a:r>
            <a:r>
              <a:rPr lang="tr-TR" sz="3200" b="0" i="0" dirty="0">
                <a:effectLst/>
                <a:latin typeface="-apple-system"/>
              </a:rPr>
              <a:t>imyasal gübre, ilaç ve enerji masraflarından tasarruf sağlanması,</a:t>
            </a:r>
          </a:p>
          <a:p>
            <a:pPr marL="971550" lvl="1" indent="-514350" algn="just">
              <a:lnSpc>
                <a:spcPct val="150000"/>
              </a:lnSpc>
              <a:buFont typeface="+mj-lt"/>
              <a:buAutoNum type="arabicPeriod"/>
            </a:pPr>
            <a:r>
              <a:rPr lang="tr-TR" sz="3200" b="0" i="0" dirty="0">
                <a:effectLst/>
                <a:latin typeface="-apple-system"/>
              </a:rPr>
              <a:t>Biyoçeşitliliğin ve yerel bitki çeşitlerinin korunması,</a:t>
            </a:r>
            <a:endParaRPr lang="tr-TR" sz="3200" dirty="0">
              <a:latin typeface="-apple-system"/>
            </a:endParaRPr>
          </a:p>
          <a:p>
            <a:pPr marL="971550" lvl="1" indent="-514350" algn="just">
              <a:lnSpc>
                <a:spcPct val="150000"/>
              </a:lnSpc>
              <a:buFont typeface="+mj-lt"/>
              <a:buAutoNum type="arabicPeriod"/>
            </a:pPr>
            <a:r>
              <a:rPr lang="tr-TR" sz="3200" b="0" i="0" dirty="0">
                <a:effectLst/>
                <a:latin typeface="-apple-system"/>
              </a:rPr>
              <a:t>Toprak yapısının korunması,</a:t>
            </a:r>
          </a:p>
          <a:p>
            <a:pPr marL="971550" lvl="1" indent="-514350" algn="just">
              <a:lnSpc>
                <a:spcPct val="150000"/>
              </a:lnSpc>
              <a:buFont typeface="+mj-lt"/>
              <a:buAutoNum type="arabicPeriod"/>
            </a:pPr>
            <a:r>
              <a:rPr lang="tr-TR" sz="3200" b="0" i="0" dirty="0">
                <a:effectLst/>
                <a:latin typeface="-apple-system"/>
              </a:rPr>
              <a:t>Küçük ve parçalı (marjinal) arazilerde yüksek gelir imkânı sağlaması</a:t>
            </a:r>
          </a:p>
          <a:p>
            <a:pPr marL="971550" lvl="1" indent="-514350" algn="just">
              <a:lnSpc>
                <a:spcPct val="150000"/>
              </a:lnSpc>
              <a:buFont typeface="+mj-lt"/>
              <a:buAutoNum type="arabicPeriod"/>
            </a:pPr>
            <a:r>
              <a:rPr lang="tr-TR" sz="3200" b="0" i="0" dirty="0">
                <a:effectLst/>
                <a:latin typeface="-apple-system"/>
              </a:rPr>
              <a:t>Bilinçli sulama ile yer altı sularının korunması,</a:t>
            </a:r>
            <a:endParaRPr lang="tr-TR" sz="3200" dirty="0">
              <a:latin typeface="-apple-system"/>
            </a:endParaRPr>
          </a:p>
          <a:p>
            <a:pPr marL="971550" lvl="1" indent="-514350" algn="just">
              <a:lnSpc>
                <a:spcPct val="150000"/>
              </a:lnSpc>
              <a:buFont typeface="+mj-lt"/>
              <a:buAutoNum type="arabicPeriod"/>
            </a:pPr>
            <a:r>
              <a:rPr lang="tr-TR" sz="3200" b="0" i="0" dirty="0">
                <a:effectLst/>
                <a:latin typeface="-apple-system"/>
              </a:rPr>
              <a:t>Tarımda istihdam edilenlerin kimyasallardan etkilenmesinin önlenmesi,</a:t>
            </a:r>
          </a:p>
          <a:p>
            <a:pPr marL="971550" lvl="1" indent="-514350" algn="just">
              <a:lnSpc>
                <a:spcPct val="150000"/>
              </a:lnSpc>
              <a:buFont typeface="+mj-lt"/>
              <a:buAutoNum type="arabicPeriod"/>
            </a:pPr>
            <a:r>
              <a:rPr lang="tr-TR" sz="3200" b="0" i="0" dirty="0">
                <a:effectLst/>
                <a:latin typeface="-apple-system"/>
              </a:rPr>
              <a:t>Piyasa koşullarında organik ürünün, geleneksel ürüne kıyasla değerinin üzerinde fiyattan satılması,</a:t>
            </a:r>
            <a:endParaRPr lang="tr-TR" sz="3200" dirty="0">
              <a:latin typeface="-apple-system"/>
            </a:endParaRPr>
          </a:p>
          <a:p>
            <a:pPr marL="971550" lvl="1" indent="-514350" algn="just">
              <a:lnSpc>
                <a:spcPct val="150000"/>
              </a:lnSpc>
              <a:buFont typeface="+mj-lt"/>
              <a:buAutoNum type="arabicPeriod"/>
            </a:pPr>
            <a:r>
              <a:rPr lang="tr-TR" sz="3200" b="0" i="0" dirty="0">
                <a:effectLst/>
                <a:latin typeface="-apple-system"/>
              </a:rPr>
              <a:t>Ürün fiyatlarını yüksek olması nedeniyle üretici gelirlerini artırması,</a:t>
            </a:r>
            <a:endParaRPr lang="tr-TR" sz="3200" dirty="0">
              <a:latin typeface="-apple-system"/>
            </a:endParaRPr>
          </a:p>
          <a:p>
            <a:pPr marL="971550" lvl="1" indent="-514350" algn="just">
              <a:lnSpc>
                <a:spcPct val="150000"/>
              </a:lnSpc>
              <a:buFont typeface="+mj-lt"/>
              <a:buAutoNum type="arabicPeriod"/>
            </a:pPr>
            <a:endParaRPr lang="tr-TR" sz="3200" dirty="0"/>
          </a:p>
        </p:txBody>
      </p:sp>
    </p:spTree>
    <p:extLst>
      <p:ext uri="{BB962C8B-B14F-4D97-AF65-F5344CB8AC3E}">
        <p14:creationId xmlns:p14="http://schemas.microsoft.com/office/powerpoint/2010/main" val="7884873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DEZAVANTAJLARI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4448013"/>
          </a:xfrm>
          <a:prstGeom prst="rect">
            <a:avLst/>
          </a:prstGeom>
          <a:noFill/>
        </p:spPr>
        <p:txBody>
          <a:bodyPr wrap="square" rtlCol="0">
            <a:spAutoFit/>
          </a:bodyPr>
          <a:lstStyle/>
          <a:p>
            <a:pPr marL="514350" indent="-514350" algn="just">
              <a:lnSpc>
                <a:spcPct val="150000"/>
              </a:lnSpc>
              <a:buFont typeface="+mj-lt"/>
              <a:buAutoNum type="arabicPeriod"/>
            </a:pPr>
            <a:r>
              <a:rPr lang="tr-TR" sz="3200" b="1" i="0" dirty="0">
                <a:effectLst/>
                <a:latin typeface="-apple-system"/>
              </a:rPr>
              <a:t>Birim alandan elde edilen verimin konvansiyonel tarıma göre düşük olması</a:t>
            </a:r>
          </a:p>
          <a:p>
            <a:pPr marL="1258888" lvl="2" indent="-344488" algn="just">
              <a:lnSpc>
                <a:spcPct val="150000"/>
              </a:lnSpc>
              <a:buFont typeface="Arial" panose="020B0604020202020204" pitchFamily="34" charset="0"/>
              <a:buChar char="•"/>
            </a:pPr>
            <a:r>
              <a:rPr lang="tr-TR" sz="3200" b="0" i="0" dirty="0">
                <a:solidFill>
                  <a:srgbClr val="212529"/>
                </a:solidFill>
                <a:effectLst/>
                <a:latin typeface="system-ui"/>
              </a:rPr>
              <a:t>Organik tarım yöntemleri ile yetiştirilen bitkilerde kullanılabilen gübre ve böcek ilaçları sınırlıdır. </a:t>
            </a:r>
          </a:p>
          <a:p>
            <a:pPr marL="1258888" lvl="2" indent="-344488" algn="just">
              <a:lnSpc>
                <a:spcPct val="150000"/>
              </a:lnSpc>
              <a:buFont typeface="Arial" panose="020B0604020202020204" pitchFamily="34" charset="0"/>
              <a:buChar char="•"/>
            </a:pPr>
            <a:r>
              <a:rPr lang="tr-TR" sz="3200" b="0" i="0" dirty="0">
                <a:solidFill>
                  <a:srgbClr val="212529"/>
                </a:solidFill>
                <a:effectLst/>
                <a:latin typeface="system-ui"/>
              </a:rPr>
              <a:t>Bu nedenle verimlilik düşebilir ve daha fazla araziye ihtiyaç duyulabilir. </a:t>
            </a:r>
          </a:p>
          <a:p>
            <a:pPr marL="1258888" lvl="2" indent="-344488" algn="just">
              <a:lnSpc>
                <a:spcPct val="150000"/>
              </a:lnSpc>
              <a:buFont typeface="Arial" panose="020B0604020202020204" pitchFamily="34" charset="0"/>
              <a:buChar char="•"/>
            </a:pPr>
            <a:r>
              <a:rPr lang="tr-TR" sz="3200" b="0" i="0" dirty="0">
                <a:solidFill>
                  <a:srgbClr val="212529"/>
                </a:solidFill>
                <a:effectLst/>
                <a:latin typeface="system-ui"/>
              </a:rPr>
              <a:t>Bu durumda doğal habitatlar tahrip olabilir ve orman alanlarının kesilme riski artabilir.</a:t>
            </a:r>
          </a:p>
          <a:p>
            <a:pPr marL="1258888" lvl="2" indent="-344488" algn="just">
              <a:lnSpc>
                <a:spcPct val="150000"/>
              </a:lnSpc>
              <a:buFont typeface="Arial" panose="020B0604020202020204" pitchFamily="34" charset="0"/>
              <a:buChar char="•"/>
            </a:pPr>
            <a:r>
              <a:rPr lang="tr-TR" sz="3200" b="0" i="0" dirty="0">
                <a:solidFill>
                  <a:srgbClr val="374151"/>
                </a:solidFill>
                <a:effectLst/>
                <a:latin typeface="Söhne"/>
              </a:rPr>
              <a:t>Örneğin, aynı miktarda alanda yetiştirilen organik domateslerin verimi, geleneksel yöntemlerle yetiştirilen domateslere kıyasla daha düşük olabilir.</a:t>
            </a:r>
            <a:endParaRPr lang="tr-TR" sz="3200" dirty="0"/>
          </a:p>
        </p:txBody>
      </p:sp>
    </p:spTree>
    <p:extLst>
      <p:ext uri="{BB962C8B-B14F-4D97-AF65-F5344CB8AC3E}">
        <p14:creationId xmlns:p14="http://schemas.microsoft.com/office/powerpoint/2010/main" val="18625466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DEZAVANTAJLARI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6664004"/>
          </a:xfrm>
          <a:prstGeom prst="rect">
            <a:avLst/>
          </a:prstGeom>
          <a:noFill/>
        </p:spPr>
        <p:txBody>
          <a:bodyPr wrap="square" rtlCol="0">
            <a:spAutoFit/>
          </a:bodyPr>
          <a:lstStyle/>
          <a:p>
            <a:pPr algn="just">
              <a:lnSpc>
                <a:spcPct val="150000"/>
              </a:lnSpc>
            </a:pPr>
            <a:r>
              <a:rPr lang="tr-TR" sz="3200" b="1" i="0" dirty="0">
                <a:effectLst/>
                <a:latin typeface="-apple-system"/>
              </a:rPr>
              <a:t>2. Nüfus artışının organik ürün verimliliği ile paralel olmaması,</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Nüfus artışının organik ürün verimliliği ile paralel olmaması, birçok faktörün etkileşimi sonucunda ortaya çıkan karmaşık bir durumdur. </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Organik tarım yöntemleri genellikle daha düşük verimliliğe sahip olduğundan, nüfus artışıyla birlikte gıda talebinin artması, organik tarımın sürdürülebilir gıda üretimi açısından yetersiz kalmasına neden olabilir.</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Dünya nüfusu hızla artarken, özellikle kentsel bölgelerde gıda talebi de artmaktadır. Ancak organik tarımın düşük verimliliği, bu artan talebi karşılamak için yeterli değildir. Dolayısıyla, organik tarımın tek başına tüm dünya nüfusunu besleme kapasitesi sınırlıdır.</a:t>
            </a:r>
            <a:endParaRPr lang="tr-TR" sz="3200" b="1" dirty="0"/>
          </a:p>
        </p:txBody>
      </p:sp>
    </p:spTree>
    <p:extLst>
      <p:ext uri="{BB962C8B-B14F-4D97-AF65-F5344CB8AC3E}">
        <p14:creationId xmlns:p14="http://schemas.microsoft.com/office/powerpoint/2010/main" val="40962363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DEZAVANTAJLARI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17253" y="3591086"/>
            <a:ext cx="17602200" cy="4448013"/>
          </a:xfrm>
          <a:prstGeom prst="rect">
            <a:avLst/>
          </a:prstGeom>
          <a:noFill/>
        </p:spPr>
        <p:txBody>
          <a:bodyPr wrap="square" rtlCol="0">
            <a:spAutoFit/>
          </a:bodyPr>
          <a:lstStyle/>
          <a:p>
            <a:pPr algn="just">
              <a:lnSpc>
                <a:spcPct val="150000"/>
              </a:lnSpc>
            </a:pPr>
            <a:r>
              <a:rPr lang="tr-TR" sz="3200" b="1" i="0" dirty="0">
                <a:effectLst/>
                <a:latin typeface="-apple-system"/>
              </a:rPr>
              <a:t>3. Konvansiyonel tarıma kıyasla daha yüksek oranda ve </a:t>
            </a:r>
            <a:r>
              <a:rPr lang="tr-TR" sz="3200" b="1" i="0" dirty="0" err="1">
                <a:effectLst/>
                <a:latin typeface="-apple-system"/>
              </a:rPr>
              <a:t>niteliki</a:t>
            </a:r>
            <a:r>
              <a:rPr lang="tr-TR" sz="3200" b="1" i="0" dirty="0">
                <a:effectLst/>
                <a:latin typeface="-apple-system"/>
              </a:rPr>
              <a:t> işgücü ihtiyacının olması,</a:t>
            </a:r>
          </a:p>
          <a:p>
            <a:pPr marL="914400" lvl="1" indent="-457200" algn="just">
              <a:lnSpc>
                <a:spcPct val="150000"/>
              </a:lnSpc>
              <a:buFont typeface="Arial" panose="020B0604020202020204" pitchFamily="34" charset="0"/>
              <a:buChar char="•"/>
            </a:pPr>
            <a:r>
              <a:rPr lang="tr-TR" sz="3200" b="1" i="0" dirty="0">
                <a:effectLst/>
                <a:latin typeface="Söhne"/>
              </a:rPr>
              <a:t>El İşçiliği Yoğunluğu: </a:t>
            </a:r>
            <a:r>
              <a:rPr lang="tr-TR" sz="3200" dirty="0">
                <a:solidFill>
                  <a:srgbClr val="374151"/>
                </a:solidFill>
                <a:latin typeface="Söhne"/>
              </a:rPr>
              <a:t>O</a:t>
            </a:r>
            <a:r>
              <a:rPr lang="tr-TR" sz="3200" b="0" i="0" dirty="0">
                <a:solidFill>
                  <a:srgbClr val="374151"/>
                </a:solidFill>
                <a:effectLst/>
                <a:latin typeface="Söhne"/>
              </a:rPr>
              <a:t>rganik tarımda yabancı otların elle çekilmesi veya zararlıları elle toplama gibi işlemler sıkça yapılır.</a:t>
            </a:r>
          </a:p>
          <a:p>
            <a:pPr marL="914400" lvl="1" indent="-457200" algn="just">
              <a:lnSpc>
                <a:spcPct val="150000"/>
              </a:lnSpc>
              <a:buFont typeface="Arial" panose="020B0604020202020204" pitchFamily="34" charset="0"/>
              <a:buChar char="•"/>
            </a:pPr>
            <a:r>
              <a:rPr lang="tr-TR" sz="3200" b="1" i="0" dirty="0">
                <a:effectLst/>
                <a:latin typeface="Söhne"/>
              </a:rPr>
              <a:t>Daha Fazla Bakım Gereksinimi</a:t>
            </a:r>
            <a:r>
              <a:rPr lang="tr-TR" sz="3200" dirty="0">
                <a:solidFill>
                  <a:srgbClr val="374151"/>
                </a:solidFill>
                <a:latin typeface="Söhne"/>
              </a:rPr>
              <a:t>: </a:t>
            </a:r>
            <a:r>
              <a:rPr lang="tr-TR" sz="3200" b="0" i="0" dirty="0">
                <a:solidFill>
                  <a:srgbClr val="374151"/>
                </a:solidFill>
                <a:effectLst/>
                <a:latin typeface="Söhne"/>
              </a:rPr>
              <a:t>Doğal gübrelerin ve organik pestisitlerin kullanılması, bitkilerin sağlığı için daha fazla dikkat gerektirebilir. Organik tarımda toprağın doğal dengesini korumak için düzenli olarak organik gübrelerin uygulanması ve toprak işleme işlemlerinin yapılması gerekebilir.</a:t>
            </a:r>
          </a:p>
        </p:txBody>
      </p:sp>
    </p:spTree>
    <p:extLst>
      <p:ext uri="{BB962C8B-B14F-4D97-AF65-F5344CB8AC3E}">
        <p14:creationId xmlns:p14="http://schemas.microsoft.com/office/powerpoint/2010/main" val="948744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DEZAVANTAJLARI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5925340"/>
          </a:xfrm>
          <a:prstGeom prst="rect">
            <a:avLst/>
          </a:prstGeom>
          <a:noFill/>
        </p:spPr>
        <p:txBody>
          <a:bodyPr wrap="square" rtlCol="0">
            <a:spAutoFit/>
          </a:bodyPr>
          <a:lstStyle/>
          <a:p>
            <a:pPr algn="just">
              <a:lnSpc>
                <a:spcPct val="150000"/>
              </a:lnSpc>
            </a:pPr>
            <a:r>
              <a:rPr lang="tr-TR" sz="3200" b="1" i="0" dirty="0">
                <a:effectLst/>
                <a:latin typeface="Arial" panose="020B0604020202020204" pitchFamily="34" charset="0"/>
                <a:cs typeface="Arial" panose="020B0604020202020204" pitchFamily="34" charset="0"/>
              </a:rPr>
              <a:t>4. Küçük ve parçalı arazi yapısı nedeniyle çevredeki üreticilerin uygulamalarının organik üretime engel olması</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Arial" panose="020B0604020202020204" pitchFamily="34" charset="0"/>
                <a:cs typeface="Arial" panose="020B0604020202020204" pitchFamily="34" charset="0"/>
              </a:rPr>
              <a:t>Küçük ve parçalı arazi yapısı, tarım mekanizasyonunu zorlaştırabilir ve verimliliği düşürebilir. Organik tarım genellikle daha fazla işgücü gerektirir ve bu tarz parçalı arazilerde, verimlilik düşüşü daha belirgin olabilir.</a:t>
            </a:r>
            <a:endParaRPr lang="tr-TR" sz="3200" b="1" dirty="0">
              <a:solidFill>
                <a:srgbClr val="374151"/>
              </a:solidFill>
              <a:latin typeface="Arial" panose="020B0604020202020204" pitchFamily="34" charset="0"/>
              <a:cs typeface="Arial" panose="020B0604020202020204" pitchFamily="34" charset="0"/>
            </a:endParaRPr>
          </a:p>
          <a:p>
            <a:pPr marL="914400" lvl="1" indent="-457200" algn="just">
              <a:lnSpc>
                <a:spcPct val="150000"/>
              </a:lnSpc>
              <a:buFont typeface="Arial" panose="020B0604020202020204" pitchFamily="34" charset="0"/>
              <a:buChar char="•"/>
            </a:pPr>
            <a:r>
              <a:rPr lang="tr-TR" sz="3200" i="0" dirty="0">
                <a:solidFill>
                  <a:srgbClr val="374151"/>
                </a:solidFill>
                <a:effectLst/>
                <a:latin typeface="Arial" panose="020B0604020202020204" pitchFamily="34" charset="0"/>
                <a:cs typeface="Arial" panose="020B0604020202020204" pitchFamily="34" charset="0"/>
              </a:rPr>
              <a:t>B</a:t>
            </a:r>
            <a:r>
              <a:rPr lang="tr-TR" sz="3200" b="0" i="0" dirty="0">
                <a:solidFill>
                  <a:srgbClr val="374151"/>
                </a:solidFill>
                <a:effectLst/>
                <a:latin typeface="Arial" panose="020B0604020202020204" pitchFamily="34" charset="0"/>
                <a:cs typeface="Arial" panose="020B0604020202020204" pitchFamily="34" charset="0"/>
              </a:rPr>
              <a:t>irçok gelişmekte olan ülkede tarım arazileri genellikle küçük ve parçalıdır. Bu durum, organik tarım uygulamalarının yaygınlaşmasını zorlaştırabilir çünkü küçük çiftçiler genellikle daha az kaynak ve teknik bilgiye sahiptir. </a:t>
            </a:r>
            <a:endParaRPr lang="tr-TR"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9677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i="0" dirty="0">
                <a:effectLst/>
                <a:latin typeface="Roboto" panose="02000000000000000000" pitchFamily="2" charset="0"/>
              </a:rPr>
              <a:t>Organik Tarımın Mevzuatları-Türkiye</a:t>
            </a:r>
            <a:endParaRPr lang="tr-TR" sz="3600" b="1" dirty="0"/>
          </a:p>
        </p:txBody>
      </p:sp>
      <p:sp>
        <p:nvSpPr>
          <p:cNvPr id="6" name="Metin kutusu 5">
            <a:extLst>
              <a:ext uri="{FF2B5EF4-FFF2-40B4-BE49-F238E27FC236}">
                <a16:creationId xmlns:a16="http://schemas.microsoft.com/office/drawing/2014/main" id="{9173538D-4DB8-08D3-8AF1-E8BBD9AE4FB1}"/>
              </a:ext>
            </a:extLst>
          </p:cNvPr>
          <p:cNvSpPr txBox="1"/>
          <p:nvPr/>
        </p:nvSpPr>
        <p:spPr>
          <a:xfrm>
            <a:off x="0" y="3086100"/>
            <a:ext cx="17373600" cy="7232749"/>
          </a:xfrm>
          <a:prstGeom prst="rect">
            <a:avLst/>
          </a:prstGeom>
          <a:noFill/>
        </p:spPr>
        <p:txBody>
          <a:bodyPr wrap="square" rtlCol="0">
            <a:spAutoFit/>
          </a:bodyPr>
          <a:lstStyle/>
          <a:p>
            <a:pPr marL="514350" indent="-514350" algn="just">
              <a:lnSpc>
                <a:spcPct val="150000"/>
              </a:lnSpc>
              <a:buFont typeface="Arial" panose="020B0604020202020204" pitchFamily="34" charset="0"/>
              <a:buChar char="•"/>
            </a:pPr>
            <a:r>
              <a:rPr lang="tr-TR" sz="3200" b="0" i="0" dirty="0">
                <a:solidFill>
                  <a:srgbClr val="000000"/>
                </a:solidFill>
                <a:effectLst/>
                <a:latin typeface="+mj-lt"/>
              </a:rPr>
              <a:t>Organik olarak değerlendirilecek bitkisel ürünler için, tek yıllık bitkilerde ekim tarihinden itibaren en az iki yıl, mera ve yem bitkilerinde yem olarak kullanılmasından önce en az iki yıl, yem bitkisi dışındaki çok yıllık bitkilerde ise ilk organik ürün hasadından önce üç yıllık geçiş sürecinin uygulanması gerekir.</a:t>
            </a:r>
          </a:p>
          <a:p>
            <a:pPr marL="514350" indent="-514350" algn="just">
              <a:lnSpc>
                <a:spcPct val="150000"/>
              </a:lnSpc>
              <a:buFont typeface="Arial" panose="020B0604020202020204" pitchFamily="34" charset="0"/>
              <a:buChar char="•"/>
            </a:pPr>
            <a:r>
              <a:rPr lang="tr-TR" sz="3200" b="0" i="0" dirty="0">
                <a:solidFill>
                  <a:srgbClr val="000000"/>
                </a:solidFill>
                <a:effectLst/>
                <a:latin typeface="+mj-lt"/>
              </a:rPr>
              <a:t>Yetkilendirilmiş kuruluşun, </a:t>
            </a:r>
            <a:r>
              <a:rPr lang="tr-TR" sz="3200" b="1" i="0" dirty="0">
                <a:solidFill>
                  <a:srgbClr val="000000"/>
                </a:solidFill>
                <a:effectLst/>
                <a:latin typeface="+mj-lt"/>
              </a:rPr>
              <a:t>ürünlerden her birinin hasadından en az 48 saat önce haberdar edilmesi</a:t>
            </a:r>
            <a:r>
              <a:rPr lang="tr-TR" sz="3200" b="1" dirty="0">
                <a:solidFill>
                  <a:srgbClr val="000000"/>
                </a:solidFill>
                <a:latin typeface="+mj-lt"/>
              </a:rPr>
              <a:t> </a:t>
            </a:r>
            <a:r>
              <a:rPr lang="tr-TR" sz="3200" dirty="0">
                <a:solidFill>
                  <a:srgbClr val="000000"/>
                </a:solidFill>
                <a:latin typeface="+mj-lt"/>
              </a:rPr>
              <a:t>(Çok yıllık bitkilerde)</a:t>
            </a:r>
          </a:p>
          <a:p>
            <a:pPr marL="514350" indent="-514350" algn="just">
              <a:lnSpc>
                <a:spcPct val="150000"/>
              </a:lnSpc>
              <a:buFont typeface="Arial" panose="020B0604020202020204" pitchFamily="34" charset="0"/>
              <a:buChar char="•"/>
            </a:pPr>
            <a:r>
              <a:rPr lang="tr-TR" sz="3200" b="0" i="0" dirty="0">
                <a:solidFill>
                  <a:srgbClr val="000000"/>
                </a:solidFill>
                <a:effectLst/>
                <a:latin typeface="+mj-lt"/>
              </a:rPr>
              <a:t>Organik tarımda, </a:t>
            </a:r>
            <a:r>
              <a:rPr lang="tr-TR" sz="3200" b="1" i="0" dirty="0">
                <a:solidFill>
                  <a:srgbClr val="000000"/>
                </a:solidFill>
                <a:effectLst/>
                <a:latin typeface="+mj-lt"/>
              </a:rPr>
              <a:t>topraksız tarıma izin verilmez</a:t>
            </a:r>
            <a:r>
              <a:rPr lang="tr-TR" sz="3200" b="0" i="0" dirty="0">
                <a:solidFill>
                  <a:srgbClr val="000000"/>
                </a:solidFill>
                <a:effectLst/>
                <a:latin typeface="+mj-lt"/>
              </a:rPr>
              <a:t>. (Bazı istisnalar var)</a:t>
            </a:r>
          </a:p>
          <a:p>
            <a:pPr marL="514350" indent="-514350" algn="just">
              <a:lnSpc>
                <a:spcPct val="150000"/>
              </a:lnSpc>
              <a:buFont typeface="Arial" panose="020B0604020202020204" pitchFamily="34" charset="0"/>
              <a:buChar char="•"/>
            </a:pPr>
            <a:r>
              <a:rPr lang="tr-TR" sz="3200" dirty="0">
                <a:solidFill>
                  <a:srgbClr val="000000"/>
                </a:solidFill>
                <a:latin typeface="+mj-lt"/>
              </a:rPr>
              <a:t>G</a:t>
            </a:r>
            <a:r>
              <a:rPr lang="tr-TR" sz="3200" b="0" i="0" dirty="0">
                <a:solidFill>
                  <a:srgbClr val="000000"/>
                </a:solidFill>
                <a:effectLst/>
                <a:latin typeface="+mj-lt"/>
              </a:rPr>
              <a:t>ereksiz ve toprakta erozyona neden olacak şekilde toprak işleme yapılamaz.</a:t>
            </a:r>
            <a:endParaRPr lang="tr-TR" sz="3200" dirty="0">
              <a:solidFill>
                <a:srgbClr val="000000"/>
              </a:solidFill>
              <a:latin typeface="+mj-lt"/>
            </a:endParaRPr>
          </a:p>
          <a:p>
            <a:pPr marL="514350" indent="-514350" algn="just">
              <a:lnSpc>
                <a:spcPct val="150000"/>
              </a:lnSpc>
              <a:buFont typeface="Arial" panose="020B0604020202020204" pitchFamily="34" charset="0"/>
              <a:buChar char="•"/>
            </a:pPr>
            <a:r>
              <a:rPr lang="tr-TR" sz="3200" dirty="0">
                <a:solidFill>
                  <a:srgbClr val="000000"/>
                </a:solidFill>
                <a:latin typeface="+mj-lt"/>
              </a:rPr>
              <a:t>Y</a:t>
            </a:r>
            <a:r>
              <a:rPr lang="tr-TR" sz="3200" b="0" i="0" dirty="0">
                <a:solidFill>
                  <a:srgbClr val="000000"/>
                </a:solidFill>
                <a:effectLst/>
                <a:latin typeface="+mj-lt"/>
              </a:rPr>
              <a:t>eşil gübreleme yapılır.</a:t>
            </a:r>
          </a:p>
          <a:p>
            <a:pPr marL="514350" indent="-514350" algn="just">
              <a:lnSpc>
                <a:spcPct val="150000"/>
              </a:lnSpc>
              <a:buFont typeface="Arial" panose="020B0604020202020204" pitchFamily="34" charset="0"/>
              <a:buChar char="•"/>
            </a:pPr>
            <a:endParaRPr lang="tr-TR" sz="3200" b="1" i="0" dirty="0">
              <a:solidFill>
                <a:srgbClr val="000000"/>
              </a:solidFill>
              <a:effectLst/>
              <a:latin typeface="+mj-lt"/>
            </a:endParaRPr>
          </a:p>
          <a:p>
            <a:pPr marL="514350" indent="-514350" algn="just">
              <a:buFont typeface="Arial" panose="020B0604020202020204" pitchFamily="34" charset="0"/>
              <a:buChar char="•"/>
            </a:pPr>
            <a:endParaRPr lang="tr-TR" sz="3200" dirty="0">
              <a:latin typeface="+mj-lt"/>
            </a:endParaRPr>
          </a:p>
        </p:txBody>
      </p:sp>
    </p:spTree>
    <p:extLst>
      <p:ext uri="{BB962C8B-B14F-4D97-AF65-F5344CB8AC3E}">
        <p14:creationId xmlns:p14="http://schemas.microsoft.com/office/powerpoint/2010/main" val="38938465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DEZAVANTAJLARI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6664004"/>
          </a:xfrm>
          <a:prstGeom prst="rect">
            <a:avLst/>
          </a:prstGeom>
          <a:noFill/>
        </p:spPr>
        <p:txBody>
          <a:bodyPr wrap="square" rtlCol="0">
            <a:spAutoFit/>
          </a:bodyPr>
          <a:lstStyle/>
          <a:p>
            <a:pPr algn="just">
              <a:lnSpc>
                <a:spcPct val="150000"/>
              </a:lnSpc>
            </a:pPr>
            <a:r>
              <a:rPr lang="tr-TR" sz="3200" b="1" i="0" dirty="0">
                <a:effectLst/>
                <a:latin typeface="-apple-system"/>
              </a:rPr>
              <a:t>5. Üretim süreçlerinde üreticilerin yeterli bilgiye erişememesi</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Özellikle kırsal bölgelerde yaşayan çiftçiler, tarım teknikleri, gübreleme, sulama yöntemleri ve zararlılarla mücadele konusunda yeterli eğitim alamayabilirler.</a:t>
            </a:r>
            <a:endParaRPr lang="tr-TR" sz="3200" b="1" i="0" dirty="0">
              <a:solidFill>
                <a:srgbClr val="374151"/>
              </a:solidFill>
              <a:effectLst/>
              <a:latin typeface="-apple-system"/>
            </a:endParaRP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Bazı bölgelerde teknolojik altyapı eksikliği, internet erişiminin olmaması veya iletişim kısıtlamaları, üreticilerin güncel tarım teknolojileri, pazar trendleri ve fiyat bilgilerine erişimini engelleyebilir.</a:t>
            </a:r>
            <a:endParaRPr lang="tr-TR" sz="3200" b="1" dirty="0">
              <a:solidFill>
                <a:srgbClr val="374151"/>
              </a:solidFill>
              <a:latin typeface="-apple-system"/>
            </a:endParaRPr>
          </a:p>
          <a:p>
            <a:pPr marL="914400" lvl="1" indent="-457200" algn="just">
              <a:lnSpc>
                <a:spcPct val="150000"/>
              </a:lnSpc>
              <a:buFont typeface="Arial" panose="020B0604020202020204" pitchFamily="34" charset="0"/>
              <a:buChar char="•"/>
            </a:pPr>
            <a:r>
              <a:rPr lang="tr-TR" sz="3200" dirty="0">
                <a:solidFill>
                  <a:srgbClr val="374151"/>
                </a:solidFill>
                <a:latin typeface="Söhne"/>
              </a:rPr>
              <a:t>B</a:t>
            </a:r>
            <a:r>
              <a:rPr lang="tr-TR" sz="3200" b="0" i="0" dirty="0">
                <a:solidFill>
                  <a:srgbClr val="374151"/>
                </a:solidFill>
                <a:effectLst/>
                <a:latin typeface="Söhne"/>
              </a:rPr>
              <a:t>irçok gelişmekte olan ülkede tarım sektörü büyük ölçüde kırsal alanlarda faaliyet gösterir. Ancak bu bölgeler genellikle altyapı eksikliği, eğitim kısıtlamaları ve iletişim engelleriyle karşı karşıyadır. Bu durum, çiftçilerin modern tarım tekniklerini öğrenmelerini, pazar taleplerine uygun ürünler yetiştirmelerini ve verimliliklerini artırmalarını engelleyebilir.</a:t>
            </a:r>
            <a:endParaRPr lang="tr-TR" sz="3200" b="1" dirty="0"/>
          </a:p>
        </p:txBody>
      </p:sp>
    </p:spTree>
    <p:extLst>
      <p:ext uri="{BB962C8B-B14F-4D97-AF65-F5344CB8AC3E}">
        <p14:creationId xmlns:p14="http://schemas.microsoft.com/office/powerpoint/2010/main" val="25037352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DEZAVANTAJLARI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7402668"/>
          </a:xfrm>
          <a:prstGeom prst="rect">
            <a:avLst/>
          </a:prstGeom>
          <a:noFill/>
        </p:spPr>
        <p:txBody>
          <a:bodyPr wrap="square" rtlCol="0">
            <a:spAutoFit/>
          </a:bodyPr>
          <a:lstStyle/>
          <a:p>
            <a:pPr algn="just">
              <a:lnSpc>
                <a:spcPct val="150000"/>
              </a:lnSpc>
            </a:pPr>
            <a:r>
              <a:rPr lang="tr-TR" sz="3200" b="1" i="0" dirty="0">
                <a:effectLst/>
                <a:latin typeface="-apple-system"/>
              </a:rPr>
              <a:t>6. Organik tarım uygulamaları için planlama ve verime yönelik operasyonların gerekmesi,</a:t>
            </a:r>
          </a:p>
          <a:p>
            <a:pPr marL="914400" lvl="1" indent="-457200" algn="just">
              <a:lnSpc>
                <a:spcPct val="150000"/>
              </a:lnSpc>
              <a:buFont typeface="Arial" panose="020B0604020202020204" pitchFamily="34" charset="0"/>
              <a:buChar char="•"/>
            </a:pPr>
            <a:r>
              <a:rPr lang="tr-TR" sz="3200" b="1" i="0" dirty="0">
                <a:effectLst/>
                <a:latin typeface="Söhne"/>
              </a:rPr>
              <a:t>Doğal Kaynak Yönetimi: </a:t>
            </a:r>
            <a:r>
              <a:rPr lang="tr-TR" sz="3200" dirty="0">
                <a:solidFill>
                  <a:srgbClr val="374151"/>
                </a:solidFill>
                <a:latin typeface="Söhne"/>
              </a:rPr>
              <a:t>O</a:t>
            </a:r>
            <a:r>
              <a:rPr lang="tr-TR" sz="3200" b="0" i="0" dirty="0">
                <a:solidFill>
                  <a:srgbClr val="374151"/>
                </a:solidFill>
                <a:effectLst/>
                <a:latin typeface="Söhne"/>
              </a:rPr>
              <a:t>rganik tarım işletmeleri, toprak erozyonunu önlemek için uygun erozyon kontrol önlemleri alabilir ve su kaynaklarını korumak için sulama sistemlerini optimize edilememesi,</a:t>
            </a:r>
          </a:p>
          <a:p>
            <a:pPr marL="914400" lvl="1" indent="-457200" algn="just">
              <a:lnSpc>
                <a:spcPct val="150000"/>
              </a:lnSpc>
              <a:buFont typeface="Arial" panose="020B0604020202020204" pitchFamily="34" charset="0"/>
              <a:buChar char="•"/>
            </a:pPr>
            <a:r>
              <a:rPr lang="tr-TR" sz="3200" b="1" i="0" dirty="0">
                <a:effectLst/>
                <a:latin typeface="Söhne"/>
              </a:rPr>
              <a:t>Bitki Besleme ve Gübreleme </a:t>
            </a:r>
            <a:r>
              <a:rPr lang="tr-TR" sz="3200" b="1" i="0" dirty="0" err="1">
                <a:effectLst/>
                <a:latin typeface="Söhne"/>
              </a:rPr>
              <a:t>Stratejileri</a:t>
            </a:r>
            <a:r>
              <a:rPr lang="tr-TR" sz="3200" b="0" i="0" dirty="0" err="1">
                <a:solidFill>
                  <a:srgbClr val="374151"/>
                </a:solidFill>
                <a:effectLst/>
                <a:latin typeface="Söhne"/>
              </a:rPr>
              <a:t>:</a:t>
            </a:r>
            <a:r>
              <a:rPr lang="tr-TR" sz="3200" dirty="0" err="1">
                <a:solidFill>
                  <a:srgbClr val="374151"/>
                </a:solidFill>
                <a:latin typeface="Söhne"/>
              </a:rPr>
              <a:t>O</a:t>
            </a:r>
            <a:r>
              <a:rPr lang="tr-TR" sz="3200" b="0" i="0" dirty="0" err="1">
                <a:solidFill>
                  <a:srgbClr val="374151"/>
                </a:solidFill>
                <a:effectLst/>
                <a:latin typeface="Söhne"/>
              </a:rPr>
              <a:t>rganik</a:t>
            </a:r>
            <a:r>
              <a:rPr lang="tr-TR" sz="3200" b="0" i="0" dirty="0">
                <a:solidFill>
                  <a:srgbClr val="374151"/>
                </a:solidFill>
                <a:effectLst/>
                <a:latin typeface="Söhne"/>
              </a:rPr>
              <a:t> çiftçiler, yeşil gübreleme yöntemlerini kullanarak toprak verimliliğini artırılamaması ve bitki besin maddelerini doğal yollarla sağlanamaması,</a:t>
            </a:r>
          </a:p>
          <a:p>
            <a:pPr marL="914400" lvl="1" indent="-457200" algn="just">
              <a:lnSpc>
                <a:spcPct val="150000"/>
              </a:lnSpc>
              <a:buFont typeface="Arial" panose="020B0604020202020204" pitchFamily="34" charset="0"/>
              <a:buChar char="•"/>
            </a:pPr>
            <a:r>
              <a:rPr lang="tr-TR" sz="3200" b="1" i="0" dirty="0">
                <a:effectLst/>
                <a:latin typeface="Söhne"/>
              </a:rPr>
              <a:t>Zararlı Organizmalarla Mücadele Stratejileri</a:t>
            </a:r>
            <a:r>
              <a:rPr lang="tr-TR" sz="3200" dirty="0">
                <a:solidFill>
                  <a:srgbClr val="374151"/>
                </a:solidFill>
                <a:latin typeface="Söhne"/>
              </a:rPr>
              <a:t>: </a:t>
            </a:r>
            <a:r>
              <a:rPr lang="tr-TR" sz="3200" b="0" i="0" dirty="0">
                <a:solidFill>
                  <a:srgbClr val="374151"/>
                </a:solidFill>
                <a:effectLst/>
                <a:latin typeface="Söhne"/>
              </a:rPr>
              <a:t>Organik tarım işletmeleri, zararlı organizmaları kontrol etmek için doğal düşmanların kullanılamaması, bitki çeşitliliğinin </a:t>
            </a:r>
            <a:r>
              <a:rPr lang="tr-TR" sz="3200" b="0" i="0" dirty="0" err="1">
                <a:solidFill>
                  <a:srgbClr val="374151"/>
                </a:solidFill>
                <a:effectLst/>
                <a:latin typeface="Söhne"/>
              </a:rPr>
              <a:t>artırılamamsı</a:t>
            </a:r>
            <a:r>
              <a:rPr lang="tr-TR" sz="3200" b="0" i="0" dirty="0">
                <a:solidFill>
                  <a:srgbClr val="374151"/>
                </a:solidFill>
                <a:effectLst/>
                <a:latin typeface="Söhne"/>
              </a:rPr>
              <a:t> ve mekanik mücadele yöntemlerini uygulanamaması,</a:t>
            </a:r>
            <a:endParaRPr lang="tr-TR" sz="3200" dirty="0">
              <a:solidFill>
                <a:srgbClr val="374151"/>
              </a:solidFill>
              <a:latin typeface="Söhne"/>
            </a:endParaRPr>
          </a:p>
          <a:p>
            <a:pPr marL="914400" lvl="1" indent="-457200" algn="just">
              <a:lnSpc>
                <a:spcPct val="150000"/>
              </a:lnSpc>
              <a:buFont typeface="Arial" panose="020B0604020202020204" pitchFamily="34" charset="0"/>
              <a:buChar char="•"/>
            </a:pPr>
            <a:r>
              <a:rPr lang="tr-TR" sz="3200" b="1" i="0" dirty="0">
                <a:effectLst/>
                <a:latin typeface="Söhne"/>
              </a:rPr>
              <a:t>Hasat ve Pazarlama </a:t>
            </a:r>
            <a:r>
              <a:rPr lang="tr-TR" sz="3200" b="1" i="0" dirty="0" err="1">
                <a:effectLst/>
                <a:latin typeface="Söhne"/>
              </a:rPr>
              <a:t>Planlaması</a:t>
            </a:r>
            <a:r>
              <a:rPr lang="tr-TR" sz="3200" b="0" i="0" dirty="0" err="1">
                <a:solidFill>
                  <a:srgbClr val="374151"/>
                </a:solidFill>
                <a:effectLst/>
                <a:latin typeface="Söhne"/>
              </a:rPr>
              <a:t>:Organik</a:t>
            </a:r>
            <a:r>
              <a:rPr lang="tr-TR" sz="3200" b="0" i="0" dirty="0">
                <a:solidFill>
                  <a:srgbClr val="374151"/>
                </a:solidFill>
                <a:effectLst/>
                <a:latin typeface="Söhne"/>
              </a:rPr>
              <a:t> tarım ürünlerinin hasat ve pazarlama süreçleri, ürünlerin kalitesini korunamaması ve taze olarak </a:t>
            </a:r>
            <a:r>
              <a:rPr lang="tr-TR" sz="3200" b="0" i="0">
                <a:solidFill>
                  <a:srgbClr val="374151"/>
                </a:solidFill>
                <a:effectLst/>
                <a:latin typeface="Söhne"/>
              </a:rPr>
              <a:t>tüketicilere sunulamaması,</a:t>
            </a:r>
            <a:endParaRPr lang="tr-TR" sz="3200" b="1" dirty="0"/>
          </a:p>
        </p:txBody>
      </p:sp>
    </p:spTree>
    <p:extLst>
      <p:ext uri="{BB962C8B-B14F-4D97-AF65-F5344CB8AC3E}">
        <p14:creationId xmlns:p14="http://schemas.microsoft.com/office/powerpoint/2010/main" val="2644146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DEZAVANTAJLARI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2970685"/>
          </a:xfrm>
          <a:prstGeom prst="rect">
            <a:avLst/>
          </a:prstGeom>
          <a:noFill/>
        </p:spPr>
        <p:txBody>
          <a:bodyPr wrap="square" rtlCol="0">
            <a:spAutoFit/>
          </a:bodyPr>
          <a:lstStyle/>
          <a:p>
            <a:pPr algn="just">
              <a:lnSpc>
                <a:spcPct val="150000"/>
              </a:lnSpc>
            </a:pPr>
            <a:r>
              <a:rPr lang="tr-TR" sz="3200" b="1" i="0" dirty="0">
                <a:effectLst/>
                <a:latin typeface="-apple-system"/>
              </a:rPr>
              <a:t>7. Organik tarım kavram ve mevzuatının tam olarak anlaşılamaması</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Organik tarımın mevzuatı ve standartları, genellikle karmaşık ve detaylıdır</a:t>
            </a:r>
            <a:endParaRPr lang="tr-TR" sz="3200" b="1" dirty="0">
              <a:solidFill>
                <a:srgbClr val="374151"/>
              </a:solidFill>
              <a:latin typeface="-apple-system"/>
            </a:endParaRP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Hem üreticiler hem de tüketiciler, organik tarımın faydaları, yöntemleri ve sertifikasyon süreçleri hakkında daha fazla bilgiye erişilemeyebilir,</a:t>
            </a:r>
            <a:endParaRPr lang="tr-TR" sz="3200" b="1" dirty="0"/>
          </a:p>
        </p:txBody>
      </p:sp>
      <p:sp>
        <p:nvSpPr>
          <p:cNvPr id="3" name="Metin kutusu 2">
            <a:extLst>
              <a:ext uri="{FF2B5EF4-FFF2-40B4-BE49-F238E27FC236}">
                <a16:creationId xmlns:a16="http://schemas.microsoft.com/office/drawing/2014/main" id="{59310908-B7A6-6854-7D66-88A93803354F}"/>
              </a:ext>
            </a:extLst>
          </p:cNvPr>
          <p:cNvSpPr txBox="1"/>
          <p:nvPr/>
        </p:nvSpPr>
        <p:spPr>
          <a:xfrm>
            <a:off x="342900" y="6545741"/>
            <a:ext cx="17602200" cy="2970685"/>
          </a:xfrm>
          <a:prstGeom prst="rect">
            <a:avLst/>
          </a:prstGeom>
          <a:noFill/>
        </p:spPr>
        <p:txBody>
          <a:bodyPr wrap="square" rtlCol="0">
            <a:spAutoFit/>
          </a:bodyPr>
          <a:lstStyle/>
          <a:p>
            <a:pPr algn="just">
              <a:lnSpc>
                <a:spcPct val="150000"/>
              </a:lnSpc>
            </a:pPr>
            <a:r>
              <a:rPr lang="tr-TR" sz="3200" b="1" i="0" dirty="0">
                <a:effectLst/>
                <a:latin typeface="-apple-system"/>
              </a:rPr>
              <a:t>8. Kullanılan hayvan kaynağının ve yem kaynağının organik olması gerekmektedir</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Organik tarımın bir parçası olarak, hayvanların organik yemlerle beslenmesi gerekmektedir. </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Bu, hayvanların organik tarımın sağlık ve çevresel standartlarına uygun bir şekilde beslenmesini sağlar. </a:t>
            </a:r>
            <a:endParaRPr lang="tr-TR" sz="3200" b="1" dirty="0"/>
          </a:p>
        </p:txBody>
      </p:sp>
    </p:spTree>
    <p:extLst>
      <p:ext uri="{BB962C8B-B14F-4D97-AF65-F5344CB8AC3E}">
        <p14:creationId xmlns:p14="http://schemas.microsoft.com/office/powerpoint/2010/main" val="30768177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DEZAVANTAJLARI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4448013"/>
          </a:xfrm>
          <a:prstGeom prst="rect">
            <a:avLst/>
          </a:prstGeom>
          <a:noFill/>
        </p:spPr>
        <p:txBody>
          <a:bodyPr wrap="square" rtlCol="0">
            <a:spAutoFit/>
          </a:bodyPr>
          <a:lstStyle/>
          <a:p>
            <a:pPr algn="just">
              <a:lnSpc>
                <a:spcPct val="150000"/>
              </a:lnSpc>
            </a:pPr>
            <a:r>
              <a:rPr lang="tr-TR" sz="3200" b="1" i="0" dirty="0">
                <a:effectLst/>
                <a:latin typeface="-apple-system"/>
              </a:rPr>
              <a:t>9. Maliyetli olması</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Organik tarımın maliyetleri genellikle geleneksel tarıma kıyasla daha yüksektir. </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Organik sertifikasyon süreçleri, doğal gübrelerin ve organik pestisitlerin maliyeti, iş gücü yoğunluğu gibi faktörler organik tarımın maliyetlerini artırır.</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Organik tarımın gerektirdiği ekstra bakım ve sertifikasyon süreci, geleneksel tarıma kıyasla daha fazla işgücü ve kaynak gerektirebilir.</a:t>
            </a:r>
            <a:endParaRPr lang="tr-TR" sz="3200" dirty="0"/>
          </a:p>
        </p:txBody>
      </p:sp>
    </p:spTree>
    <p:extLst>
      <p:ext uri="{BB962C8B-B14F-4D97-AF65-F5344CB8AC3E}">
        <p14:creationId xmlns:p14="http://schemas.microsoft.com/office/powerpoint/2010/main" val="40135019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DEZAVANTAJLARI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4448013"/>
          </a:xfrm>
          <a:prstGeom prst="rect">
            <a:avLst/>
          </a:prstGeom>
          <a:noFill/>
        </p:spPr>
        <p:txBody>
          <a:bodyPr wrap="square" rtlCol="0">
            <a:spAutoFit/>
          </a:bodyPr>
          <a:lstStyle/>
          <a:p>
            <a:pPr algn="just">
              <a:lnSpc>
                <a:spcPct val="150000"/>
              </a:lnSpc>
            </a:pPr>
            <a:r>
              <a:rPr lang="tr-TR" sz="3200" b="1" dirty="0">
                <a:latin typeface="-apple-system"/>
              </a:rPr>
              <a:t>10</a:t>
            </a:r>
            <a:r>
              <a:rPr lang="tr-TR" sz="3200" b="1" i="0" dirty="0">
                <a:effectLst/>
                <a:latin typeface="-apple-system"/>
              </a:rPr>
              <a:t>. Zararlılarla kontrolün zor olması</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Pestisit kullanımını sınırladığından, zararlı organizmalarla mücadele etme konusunda daha zorlu olabilir. </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Bu durum, mahsul kayıplarına ve ürün kalitesinde düşüşlere neden olabilir.</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Bir organik çiftçi, zararlı böcekleri kontrol etmek için biyolojik mücadele yöntemlerini kullanabilir ancak bu yöntemlerin etkinliği ve uygulanabilirliği değişebilir</a:t>
            </a:r>
            <a:endParaRPr lang="tr-TR" sz="3200" dirty="0"/>
          </a:p>
        </p:txBody>
      </p:sp>
    </p:spTree>
    <p:extLst>
      <p:ext uri="{BB962C8B-B14F-4D97-AF65-F5344CB8AC3E}">
        <p14:creationId xmlns:p14="http://schemas.microsoft.com/office/powerpoint/2010/main" val="4077361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DEZAVANTAJLARI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4448013"/>
          </a:xfrm>
          <a:prstGeom prst="rect">
            <a:avLst/>
          </a:prstGeom>
          <a:noFill/>
        </p:spPr>
        <p:txBody>
          <a:bodyPr wrap="square" rtlCol="0">
            <a:spAutoFit/>
          </a:bodyPr>
          <a:lstStyle/>
          <a:p>
            <a:pPr algn="just">
              <a:lnSpc>
                <a:spcPct val="150000"/>
              </a:lnSpc>
            </a:pPr>
            <a:r>
              <a:rPr lang="tr-TR" sz="3200" b="1" dirty="0">
                <a:latin typeface="-apple-system"/>
              </a:rPr>
              <a:t>11</a:t>
            </a:r>
            <a:r>
              <a:rPr lang="tr-TR" sz="3200" b="1" i="0" dirty="0">
                <a:effectLst/>
                <a:latin typeface="-apple-system"/>
              </a:rPr>
              <a:t>. Ürün kalitesinde değişkenlik</a:t>
            </a:r>
          </a:p>
          <a:p>
            <a:pPr marL="914400" lvl="1" indent="-457200" algn="just">
              <a:lnSpc>
                <a:spcPct val="150000"/>
              </a:lnSpc>
              <a:buFont typeface="Arial" panose="020B0604020202020204" pitchFamily="34" charset="0"/>
              <a:buChar char="•"/>
            </a:pPr>
            <a:r>
              <a:rPr lang="tr-TR" sz="3200" dirty="0">
                <a:solidFill>
                  <a:srgbClr val="374151"/>
                </a:solidFill>
                <a:latin typeface="Söhne"/>
              </a:rPr>
              <a:t>K</a:t>
            </a:r>
            <a:r>
              <a:rPr lang="tr-TR" sz="3200" b="0" i="0" dirty="0">
                <a:solidFill>
                  <a:srgbClr val="374151"/>
                </a:solidFill>
                <a:effectLst/>
                <a:latin typeface="Söhne"/>
              </a:rPr>
              <a:t>imyasal gübrelerin kullanılmaması ve pestisitlerin sınırlı kullanımı nedeniyle ürün kalitesinde bazı değişkenlikler olabilir. </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Bu durum, pazarlama ve tüketici beklentileri açısından bazı zorluklar yaratabilir.</a:t>
            </a:r>
          </a:p>
          <a:p>
            <a:pPr marL="914400" lvl="1" indent="-457200" algn="just">
              <a:lnSpc>
                <a:spcPct val="150000"/>
              </a:lnSpc>
              <a:buFont typeface="Arial" panose="020B0604020202020204" pitchFamily="34" charset="0"/>
              <a:buChar char="•"/>
            </a:pPr>
            <a:r>
              <a:rPr lang="tr-TR" sz="3200" dirty="0">
                <a:solidFill>
                  <a:srgbClr val="374151"/>
                </a:solidFill>
                <a:latin typeface="Söhne"/>
              </a:rPr>
              <a:t>O</a:t>
            </a:r>
            <a:r>
              <a:rPr lang="tr-TR" sz="3200" b="0" i="0" dirty="0">
                <a:solidFill>
                  <a:srgbClr val="374151"/>
                </a:solidFill>
                <a:effectLst/>
                <a:latin typeface="Söhne"/>
              </a:rPr>
              <a:t>rganik bir çiftçinin yetiştirdiği domateslerin şekli ve büyüklüğü, kimyasal gübreler kullanılarak yetiştirilen domateslerden farklılık gösterebilir.</a:t>
            </a:r>
          </a:p>
        </p:txBody>
      </p:sp>
    </p:spTree>
    <p:extLst>
      <p:ext uri="{BB962C8B-B14F-4D97-AF65-F5344CB8AC3E}">
        <p14:creationId xmlns:p14="http://schemas.microsoft.com/office/powerpoint/2010/main" val="23246309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DEZAVANTAJLARI</a:t>
            </a:r>
          </a:p>
        </p:txBody>
      </p:sp>
      <p:sp>
        <p:nvSpPr>
          <p:cNvPr id="5" name="Metin kutusu 4">
            <a:extLst>
              <a:ext uri="{FF2B5EF4-FFF2-40B4-BE49-F238E27FC236}">
                <a16:creationId xmlns:a16="http://schemas.microsoft.com/office/drawing/2014/main" id="{2E93FEEA-F1A5-CFA1-A153-D6DCFABFFA00}"/>
              </a:ext>
            </a:extLst>
          </p:cNvPr>
          <p:cNvSpPr txBox="1"/>
          <p:nvPr/>
        </p:nvSpPr>
        <p:spPr>
          <a:xfrm>
            <a:off x="228600" y="3009900"/>
            <a:ext cx="17602200" cy="4448013"/>
          </a:xfrm>
          <a:prstGeom prst="rect">
            <a:avLst/>
          </a:prstGeom>
          <a:noFill/>
        </p:spPr>
        <p:txBody>
          <a:bodyPr wrap="square" rtlCol="0">
            <a:spAutoFit/>
          </a:bodyPr>
          <a:lstStyle/>
          <a:p>
            <a:pPr algn="just">
              <a:lnSpc>
                <a:spcPct val="150000"/>
              </a:lnSpc>
            </a:pPr>
            <a:r>
              <a:rPr lang="tr-TR" sz="3200" b="1" dirty="0">
                <a:latin typeface="-apple-system"/>
              </a:rPr>
              <a:t>12</a:t>
            </a:r>
            <a:r>
              <a:rPr lang="tr-TR" sz="3200" b="1" i="0" dirty="0">
                <a:effectLst/>
                <a:latin typeface="-apple-system"/>
              </a:rPr>
              <a:t>. Sürdürülebilirlik endişeleri</a:t>
            </a:r>
          </a:p>
          <a:p>
            <a:pPr marL="914400" lvl="1" indent="-457200" algn="just">
              <a:lnSpc>
                <a:spcPct val="150000"/>
              </a:lnSpc>
              <a:buFont typeface="Arial" panose="020B0604020202020204" pitchFamily="34" charset="0"/>
              <a:buChar char="•"/>
            </a:pPr>
            <a:r>
              <a:rPr lang="tr-TR" sz="3200" dirty="0">
                <a:solidFill>
                  <a:srgbClr val="374151"/>
                </a:solidFill>
                <a:latin typeface="Söhne"/>
              </a:rPr>
              <a:t>G</a:t>
            </a:r>
            <a:r>
              <a:rPr lang="tr-TR" sz="3200" b="0" i="0" dirty="0">
                <a:solidFill>
                  <a:srgbClr val="374151"/>
                </a:solidFill>
                <a:effectLst/>
                <a:latin typeface="Söhne"/>
              </a:rPr>
              <a:t>eleneksel tarım yöntemlerine kıyasla daha fazla su kullanımı gerektirebileceği ve bazı durumlarda çevresel etkilerin azaltılmasında yetersiz kalabileceği belirtilmektedir.</a:t>
            </a:r>
          </a:p>
          <a:p>
            <a:pPr marL="914400" lvl="1" indent="-457200" algn="just">
              <a:lnSpc>
                <a:spcPct val="150000"/>
              </a:lnSpc>
              <a:buFont typeface="Arial" panose="020B0604020202020204" pitchFamily="34" charset="0"/>
              <a:buChar char="•"/>
            </a:pPr>
            <a:r>
              <a:rPr lang="tr-TR" sz="3200" b="0" i="0" dirty="0">
                <a:solidFill>
                  <a:srgbClr val="374151"/>
                </a:solidFill>
                <a:effectLst/>
                <a:latin typeface="Söhne"/>
              </a:rPr>
              <a:t>Organik tarımın, geleneksel tarım yöntemlerine kıyasla daha fazla su kullanabileceği ve bazı durumlarda toprak erozyonuna yol açabileceği öne sürülmektedir. Bu nedenle, organik tarımın sürdürülebilirlik iddialarını tam olarak karşılayıp karşılamadığı hala tartışma konusudur.</a:t>
            </a:r>
          </a:p>
        </p:txBody>
      </p:sp>
    </p:spTree>
    <p:extLst>
      <p:ext uri="{BB962C8B-B14F-4D97-AF65-F5344CB8AC3E}">
        <p14:creationId xmlns:p14="http://schemas.microsoft.com/office/powerpoint/2010/main" val="11842709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TARIMIN TERCİH EDİLME SEBEBİ</a:t>
            </a:r>
          </a:p>
        </p:txBody>
      </p:sp>
      <p:pic>
        <p:nvPicPr>
          <p:cNvPr id="3" name="Çevrimiçi Medya 2" title="ORGANİK TARIM ve GDO">
            <a:hlinkClick r:id="" action="ppaction://media"/>
            <a:extLst>
              <a:ext uri="{FF2B5EF4-FFF2-40B4-BE49-F238E27FC236}">
                <a16:creationId xmlns:a16="http://schemas.microsoft.com/office/drawing/2014/main" id="{6B986FEA-2DF6-A3A7-FD4E-B6C7DBBA5A3F}"/>
              </a:ext>
            </a:extLst>
          </p:cNvPr>
          <p:cNvPicPr>
            <a:picLocks noRot="1" noChangeAspect="1"/>
          </p:cNvPicPr>
          <p:nvPr>
            <a:videoFile r:link="rId1"/>
          </p:nvPr>
        </p:nvPicPr>
        <p:blipFill>
          <a:blip r:embed="rId3"/>
          <a:stretch>
            <a:fillRect/>
          </a:stretch>
        </p:blipFill>
        <p:spPr>
          <a:xfrm>
            <a:off x="0" y="21888"/>
            <a:ext cx="18288000" cy="10256730"/>
          </a:xfrm>
          <a:prstGeom prst="rect">
            <a:avLst/>
          </a:prstGeom>
        </p:spPr>
      </p:pic>
    </p:spTree>
    <p:extLst>
      <p:ext uri="{BB962C8B-B14F-4D97-AF65-F5344CB8AC3E}">
        <p14:creationId xmlns:p14="http://schemas.microsoft.com/office/powerpoint/2010/main" val="181466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dirty="0"/>
              <a:t>ORGANİK TARIM</a:t>
            </a:r>
          </a:p>
        </p:txBody>
      </p:sp>
      <p:pic>
        <p:nvPicPr>
          <p:cNvPr id="3" name="Çevrimiçi Medya 2" title="KOR ORGANİK - TAVUK ÇİFTLİĞİ  - ORGANİK YUMURTA ÜRETİMİ">
            <a:hlinkClick r:id="" action="ppaction://media"/>
            <a:extLst>
              <a:ext uri="{FF2B5EF4-FFF2-40B4-BE49-F238E27FC236}">
                <a16:creationId xmlns:a16="http://schemas.microsoft.com/office/drawing/2014/main" id="{62D11B6A-36D2-231A-6C07-2F6F84A8F04F}"/>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extLst>
      <p:ext uri="{BB962C8B-B14F-4D97-AF65-F5344CB8AC3E}">
        <p14:creationId xmlns:p14="http://schemas.microsoft.com/office/powerpoint/2010/main" val="176432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95249" y="1536588"/>
            <a:ext cx="6873872" cy="162473"/>
          </a:xfrm>
          <a:custGeom>
            <a:avLst/>
            <a:gdLst/>
            <a:ahLst/>
            <a:cxnLst/>
            <a:rect l="l" t="t" r="r" b="b"/>
            <a:pathLst>
              <a:path w="6873872" h="162473">
                <a:moveTo>
                  <a:pt x="0" y="0"/>
                </a:moveTo>
                <a:lnTo>
                  <a:pt x="6873872" y="0"/>
                </a:lnTo>
                <a:lnTo>
                  <a:pt x="6873872" y="162474"/>
                </a:lnTo>
                <a:lnTo>
                  <a:pt x="0" y="1624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6277730" y="9033180"/>
            <a:ext cx="5732540" cy="450240"/>
            <a:chOff x="0" y="0"/>
            <a:chExt cx="7643386" cy="600321"/>
          </a:xfrm>
        </p:grpSpPr>
        <p:sp>
          <p:nvSpPr>
            <p:cNvPr id="4" name="Freeform 4"/>
            <p:cNvSpPr/>
            <p:nvPr/>
          </p:nvSpPr>
          <p:spPr>
            <a:xfrm>
              <a:off x="0" y="0"/>
              <a:ext cx="1628267" cy="600321"/>
            </a:xfrm>
            <a:custGeom>
              <a:avLst/>
              <a:gdLst/>
              <a:ahLst/>
              <a:cxnLst/>
              <a:rect l="l" t="t" r="r" b="b"/>
              <a:pathLst>
                <a:path w="1628267" h="600321">
                  <a:moveTo>
                    <a:pt x="0" y="0"/>
                  </a:moveTo>
                  <a:lnTo>
                    <a:pt x="1628267" y="0"/>
                  </a:lnTo>
                  <a:lnTo>
                    <a:pt x="1628267" y="600321"/>
                  </a:lnTo>
                  <a:lnTo>
                    <a:pt x="0" y="600321"/>
                  </a:lnTo>
                  <a:lnTo>
                    <a:pt x="0" y="0"/>
                  </a:lnTo>
                  <a:close/>
                </a:path>
              </a:pathLst>
            </a:custGeom>
            <a:blipFill>
              <a:blip r:embed="rId4"/>
              <a:stretch>
                <a:fillRect/>
              </a:stretch>
            </a:blipFill>
          </p:spPr>
          <p:txBody>
            <a:bodyPr/>
            <a:lstStyle/>
            <a:p>
              <a:endParaRPr lang="tr-TR"/>
            </a:p>
          </p:txBody>
        </p:sp>
        <p:sp>
          <p:nvSpPr>
            <p:cNvPr id="5" name="Freeform 5"/>
            <p:cNvSpPr/>
            <p:nvPr/>
          </p:nvSpPr>
          <p:spPr>
            <a:xfrm>
              <a:off x="3483218" y="0"/>
              <a:ext cx="1161911" cy="600321"/>
            </a:xfrm>
            <a:custGeom>
              <a:avLst/>
              <a:gdLst/>
              <a:ahLst/>
              <a:cxnLst/>
              <a:rect l="l" t="t" r="r" b="b"/>
              <a:pathLst>
                <a:path w="1161911" h="600321">
                  <a:moveTo>
                    <a:pt x="0" y="0"/>
                  </a:moveTo>
                  <a:lnTo>
                    <a:pt x="1161910" y="0"/>
                  </a:lnTo>
                  <a:lnTo>
                    <a:pt x="1161910" y="600321"/>
                  </a:lnTo>
                  <a:lnTo>
                    <a:pt x="0" y="600321"/>
                  </a:lnTo>
                  <a:lnTo>
                    <a:pt x="0" y="0"/>
                  </a:lnTo>
                  <a:close/>
                </a:path>
              </a:pathLst>
            </a:custGeom>
            <a:blipFill>
              <a:blip r:embed="rId5"/>
              <a:stretch>
                <a:fillRect/>
              </a:stretch>
            </a:blipFill>
          </p:spPr>
          <p:txBody>
            <a:bodyPr/>
            <a:lstStyle/>
            <a:p>
              <a:endParaRPr lang="tr-TR"/>
            </a:p>
          </p:txBody>
        </p:sp>
        <p:sp>
          <p:nvSpPr>
            <p:cNvPr id="6" name="Freeform 6"/>
            <p:cNvSpPr/>
            <p:nvPr/>
          </p:nvSpPr>
          <p:spPr>
            <a:xfrm>
              <a:off x="6492772" y="0"/>
              <a:ext cx="1150614" cy="600321"/>
            </a:xfrm>
            <a:custGeom>
              <a:avLst/>
              <a:gdLst/>
              <a:ahLst/>
              <a:cxnLst/>
              <a:rect l="l" t="t" r="r" b="b"/>
              <a:pathLst>
                <a:path w="1150614" h="600321">
                  <a:moveTo>
                    <a:pt x="0" y="0"/>
                  </a:moveTo>
                  <a:lnTo>
                    <a:pt x="1150614" y="0"/>
                  </a:lnTo>
                  <a:lnTo>
                    <a:pt x="1150614" y="600321"/>
                  </a:lnTo>
                  <a:lnTo>
                    <a:pt x="0" y="600321"/>
                  </a:lnTo>
                  <a:lnTo>
                    <a:pt x="0" y="0"/>
                  </a:lnTo>
                  <a:close/>
                </a:path>
              </a:pathLst>
            </a:custGeom>
            <a:blipFill>
              <a:blip r:embed="rId6"/>
              <a:stretch>
                <a:fillRect/>
              </a:stretch>
            </a:blipFill>
          </p:spPr>
          <p:txBody>
            <a:bodyPr/>
            <a:lstStyle/>
            <a:p>
              <a:endParaRPr lang="tr-TR"/>
            </a:p>
          </p:txBody>
        </p:sp>
      </p:grpSp>
      <p:sp>
        <p:nvSpPr>
          <p:cNvPr id="7" name="Freeform 7"/>
          <p:cNvSpPr/>
          <p:nvPr/>
        </p:nvSpPr>
        <p:spPr>
          <a:xfrm>
            <a:off x="8198868" y="9699998"/>
            <a:ext cx="171046" cy="219290"/>
          </a:xfrm>
          <a:custGeom>
            <a:avLst/>
            <a:gdLst/>
            <a:ahLst/>
            <a:cxnLst/>
            <a:rect l="l" t="t" r="r" b="b"/>
            <a:pathLst>
              <a:path w="171046" h="219290">
                <a:moveTo>
                  <a:pt x="0" y="0"/>
                </a:moveTo>
                <a:lnTo>
                  <a:pt x="171046" y="0"/>
                </a:lnTo>
                <a:lnTo>
                  <a:pt x="171046" y="219290"/>
                </a:lnTo>
                <a:lnTo>
                  <a:pt x="0" y="219290"/>
                </a:lnTo>
                <a:lnTo>
                  <a:pt x="0" y="0"/>
                </a:lnTo>
                <a:close/>
              </a:path>
            </a:pathLst>
          </a:custGeom>
          <a:blipFill>
            <a:blip r:embed="rId7"/>
            <a:stretch>
              <a:fillRect/>
            </a:stretch>
          </a:blipFill>
        </p:spPr>
        <p:txBody>
          <a:bodyPr/>
          <a:lstStyle/>
          <a:p>
            <a:endParaRPr lang="tr-TR"/>
          </a:p>
        </p:txBody>
      </p:sp>
      <p:sp>
        <p:nvSpPr>
          <p:cNvPr id="8" name="Freeform 8"/>
          <p:cNvSpPr/>
          <p:nvPr/>
        </p:nvSpPr>
        <p:spPr>
          <a:xfrm>
            <a:off x="10233251" y="9699998"/>
            <a:ext cx="491130" cy="219290"/>
          </a:xfrm>
          <a:custGeom>
            <a:avLst/>
            <a:gdLst/>
            <a:ahLst/>
            <a:cxnLst/>
            <a:rect l="l" t="t" r="r" b="b"/>
            <a:pathLst>
              <a:path w="491130" h="219290">
                <a:moveTo>
                  <a:pt x="0" y="0"/>
                </a:moveTo>
                <a:lnTo>
                  <a:pt x="491130" y="0"/>
                </a:lnTo>
                <a:lnTo>
                  <a:pt x="491130" y="219290"/>
                </a:lnTo>
                <a:lnTo>
                  <a:pt x="0" y="219290"/>
                </a:lnTo>
                <a:lnTo>
                  <a:pt x="0" y="0"/>
                </a:lnTo>
                <a:close/>
              </a:path>
            </a:pathLst>
          </a:custGeom>
          <a:blipFill>
            <a:blip r:embed="rId8"/>
            <a:stretch>
              <a:fillRect/>
            </a:stretch>
          </a:blipFill>
        </p:spPr>
        <p:txBody>
          <a:bodyPr/>
          <a:lstStyle/>
          <a:p>
            <a:endParaRPr lang="tr-TR"/>
          </a:p>
        </p:txBody>
      </p:sp>
      <p:sp>
        <p:nvSpPr>
          <p:cNvPr id="9" name="Freeform 9"/>
          <p:cNvSpPr/>
          <p:nvPr/>
        </p:nvSpPr>
        <p:spPr>
          <a:xfrm>
            <a:off x="13467595" y="-248630"/>
            <a:ext cx="8681329" cy="10784260"/>
          </a:xfrm>
          <a:custGeom>
            <a:avLst/>
            <a:gdLst/>
            <a:ahLst/>
            <a:cxnLst/>
            <a:rect l="l" t="t" r="r" b="b"/>
            <a:pathLst>
              <a:path w="8681329" h="10784260">
                <a:moveTo>
                  <a:pt x="0" y="0"/>
                </a:moveTo>
                <a:lnTo>
                  <a:pt x="8681329" y="0"/>
                </a:lnTo>
                <a:lnTo>
                  <a:pt x="8681329" y="10784260"/>
                </a:lnTo>
                <a:lnTo>
                  <a:pt x="0" y="10784260"/>
                </a:lnTo>
                <a:lnTo>
                  <a:pt x="0" y="0"/>
                </a:lnTo>
                <a:close/>
              </a:path>
            </a:pathLst>
          </a:custGeom>
          <a:blipFill>
            <a:blip r:embed="rId9">
              <a:alphaModFix amt="40000"/>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0" name="Freeform 10"/>
          <p:cNvSpPr/>
          <p:nvPr/>
        </p:nvSpPr>
        <p:spPr>
          <a:xfrm>
            <a:off x="8021648" y="242713"/>
            <a:ext cx="2244705" cy="1293875"/>
          </a:xfrm>
          <a:custGeom>
            <a:avLst/>
            <a:gdLst/>
            <a:ahLst/>
            <a:cxnLst/>
            <a:rect l="l" t="t" r="r" b="b"/>
            <a:pathLst>
              <a:path w="2244705" h="1293875">
                <a:moveTo>
                  <a:pt x="0" y="0"/>
                </a:moveTo>
                <a:lnTo>
                  <a:pt x="2244704" y="0"/>
                </a:lnTo>
                <a:lnTo>
                  <a:pt x="2244704" y="1293875"/>
                </a:lnTo>
                <a:lnTo>
                  <a:pt x="0" y="1293875"/>
                </a:lnTo>
                <a:lnTo>
                  <a:pt x="0" y="0"/>
                </a:lnTo>
                <a:close/>
              </a:path>
            </a:pathLst>
          </a:custGeom>
          <a:blipFill>
            <a:blip r:embed="rId11"/>
            <a:stretch>
              <a:fillRect/>
            </a:stretch>
          </a:blipFill>
        </p:spPr>
        <p:txBody>
          <a:bodyPr/>
          <a:lstStyle/>
          <a:p>
            <a:endParaRPr lang="tr-TR"/>
          </a:p>
        </p:txBody>
      </p:sp>
      <p:sp>
        <p:nvSpPr>
          <p:cNvPr id="11" name="Freeform 11"/>
          <p:cNvSpPr/>
          <p:nvPr/>
        </p:nvSpPr>
        <p:spPr>
          <a:xfrm>
            <a:off x="8573435" y="1617825"/>
            <a:ext cx="1141131" cy="362090"/>
          </a:xfrm>
          <a:custGeom>
            <a:avLst/>
            <a:gdLst/>
            <a:ahLst/>
            <a:cxnLst/>
            <a:rect l="l" t="t" r="r" b="b"/>
            <a:pathLst>
              <a:path w="1141131" h="362090">
                <a:moveTo>
                  <a:pt x="0" y="0"/>
                </a:moveTo>
                <a:lnTo>
                  <a:pt x="1141130" y="0"/>
                </a:lnTo>
                <a:lnTo>
                  <a:pt x="1141130" y="362089"/>
                </a:lnTo>
                <a:lnTo>
                  <a:pt x="0" y="362089"/>
                </a:lnTo>
                <a:lnTo>
                  <a:pt x="0" y="0"/>
                </a:lnTo>
                <a:close/>
              </a:path>
            </a:pathLst>
          </a:custGeom>
          <a:blipFill>
            <a:blip r:embed="rId12"/>
            <a:stretch>
              <a:fillRect/>
            </a:stretch>
          </a:blipFill>
        </p:spPr>
        <p:txBody>
          <a:bodyPr/>
          <a:lstStyle/>
          <a:p>
            <a:endParaRPr lang="tr-TR"/>
          </a:p>
        </p:txBody>
      </p:sp>
      <p:sp>
        <p:nvSpPr>
          <p:cNvPr id="12" name="TextBox 12"/>
          <p:cNvSpPr txBox="1"/>
          <p:nvPr/>
        </p:nvSpPr>
        <p:spPr>
          <a:xfrm>
            <a:off x="261517" y="1009650"/>
            <a:ext cx="3632166" cy="300355"/>
          </a:xfrm>
          <a:prstGeom prst="rect">
            <a:avLst/>
          </a:prstGeom>
        </p:spPr>
        <p:txBody>
          <a:bodyPr lIns="0" tIns="0" rIns="0" bIns="0" rtlCol="0" anchor="t">
            <a:spAutoFit/>
          </a:bodyPr>
          <a:lstStyle/>
          <a:p>
            <a:pPr>
              <a:lnSpc>
                <a:spcPts val="2089"/>
              </a:lnSpc>
            </a:pPr>
            <a:r>
              <a:rPr lang="en-US" sz="1899" spc="75">
                <a:solidFill>
                  <a:srgbClr val="1FA8DF"/>
                </a:solidFill>
                <a:latin typeface="Kollektif Bold"/>
              </a:rPr>
              <a:t>NEET’LER PAZARA ERİŞİYOR</a:t>
            </a:r>
          </a:p>
        </p:txBody>
      </p:sp>
      <p:sp>
        <p:nvSpPr>
          <p:cNvPr id="13" name="Metin kutusu 12">
            <a:extLst>
              <a:ext uri="{FF2B5EF4-FFF2-40B4-BE49-F238E27FC236}">
                <a16:creationId xmlns:a16="http://schemas.microsoft.com/office/drawing/2014/main" id="{F8650BD6-4EFC-CD0F-5331-CF975F335CD0}"/>
              </a:ext>
            </a:extLst>
          </p:cNvPr>
          <p:cNvSpPr txBox="1"/>
          <p:nvPr/>
        </p:nvSpPr>
        <p:spPr>
          <a:xfrm>
            <a:off x="4646114" y="3848100"/>
            <a:ext cx="11809936" cy="4047262"/>
          </a:xfrm>
          <a:prstGeom prst="rect">
            <a:avLst/>
          </a:prstGeom>
          <a:noFill/>
        </p:spPr>
        <p:txBody>
          <a:bodyPr wrap="square" rtlCol="0">
            <a:spAutoFit/>
          </a:bodyPr>
          <a:lstStyle/>
          <a:p>
            <a:r>
              <a:rPr lang="tr-TR" sz="9500" b="1" dirty="0">
                <a:solidFill>
                  <a:srgbClr val="00B0F0"/>
                </a:solidFill>
              </a:rPr>
              <a:t>TEŞEKKÜRLER…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16" name="Resim 15">
            <a:extLst>
              <a:ext uri="{FF2B5EF4-FFF2-40B4-BE49-F238E27FC236}">
                <a16:creationId xmlns:a16="http://schemas.microsoft.com/office/drawing/2014/main" id="{C35BD1B2-8935-4D36-7A8C-02DD2307CA7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5058" y="7926718"/>
            <a:ext cx="493258" cy="482297"/>
          </a:xfrm>
          <a:prstGeom prst="rect">
            <a:avLst/>
          </a:prstGeom>
        </p:spPr>
      </p:pic>
      <p:sp>
        <p:nvSpPr>
          <p:cNvPr id="17" name="Metin kutusu 16">
            <a:extLst>
              <a:ext uri="{FF2B5EF4-FFF2-40B4-BE49-F238E27FC236}">
                <a16:creationId xmlns:a16="http://schemas.microsoft.com/office/drawing/2014/main" id="{D9D256F6-E690-77C5-3295-8325584AB7C3}"/>
              </a:ext>
            </a:extLst>
          </p:cNvPr>
          <p:cNvSpPr txBox="1"/>
          <p:nvPr/>
        </p:nvSpPr>
        <p:spPr>
          <a:xfrm>
            <a:off x="1018446" y="8053328"/>
            <a:ext cx="1676400" cy="261610"/>
          </a:xfrm>
          <a:prstGeom prst="rect">
            <a:avLst/>
          </a:prstGeom>
          <a:noFill/>
        </p:spPr>
        <p:txBody>
          <a:bodyPr wrap="square" rtlCol="0">
            <a:spAutoFit/>
          </a:bodyPr>
          <a:lstStyle/>
          <a:p>
            <a:r>
              <a:rPr lang="tr-TR" sz="1100" b="1" dirty="0"/>
              <a:t>www.neet2market.com</a:t>
            </a:r>
          </a:p>
        </p:txBody>
      </p:sp>
      <p:pic>
        <p:nvPicPr>
          <p:cNvPr id="19" name="Resim 18">
            <a:extLst>
              <a:ext uri="{FF2B5EF4-FFF2-40B4-BE49-F238E27FC236}">
                <a16:creationId xmlns:a16="http://schemas.microsoft.com/office/drawing/2014/main" id="{F3992599-BEF5-FF37-8137-E3C9F98BDF3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45375" y="7926718"/>
            <a:ext cx="857417" cy="482297"/>
          </a:xfrm>
          <a:prstGeom prst="rect">
            <a:avLst/>
          </a:prstGeom>
        </p:spPr>
      </p:pic>
      <p:sp>
        <p:nvSpPr>
          <p:cNvPr id="20" name="Metin kutusu 19">
            <a:extLst>
              <a:ext uri="{FF2B5EF4-FFF2-40B4-BE49-F238E27FC236}">
                <a16:creationId xmlns:a16="http://schemas.microsoft.com/office/drawing/2014/main" id="{41F22448-EFF8-CE5B-151C-34D65365DEEF}"/>
              </a:ext>
            </a:extLst>
          </p:cNvPr>
          <p:cNvSpPr txBox="1"/>
          <p:nvPr/>
        </p:nvSpPr>
        <p:spPr>
          <a:xfrm>
            <a:off x="3183717" y="8039864"/>
            <a:ext cx="1676400" cy="261610"/>
          </a:xfrm>
          <a:prstGeom prst="rect">
            <a:avLst/>
          </a:prstGeom>
          <a:noFill/>
        </p:spPr>
        <p:txBody>
          <a:bodyPr wrap="square" rtlCol="0">
            <a:spAutoFit/>
          </a:bodyPr>
          <a:lstStyle/>
          <a:p>
            <a:r>
              <a:rPr lang="tr-TR" sz="1100" b="1" dirty="0"/>
              <a:t>neet2market</a:t>
            </a:r>
          </a:p>
        </p:txBody>
      </p:sp>
      <p:pic>
        <p:nvPicPr>
          <p:cNvPr id="22" name="Resim 21">
            <a:extLst>
              <a:ext uri="{FF2B5EF4-FFF2-40B4-BE49-F238E27FC236}">
                <a16:creationId xmlns:a16="http://schemas.microsoft.com/office/drawing/2014/main" id="{0713E1D1-2606-2470-911F-1737E4AB75B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53223" y="7831619"/>
            <a:ext cx="632652" cy="632652"/>
          </a:xfrm>
          <a:prstGeom prst="rect">
            <a:avLst/>
          </a:prstGeom>
        </p:spPr>
      </p:pic>
      <p:sp>
        <p:nvSpPr>
          <p:cNvPr id="23" name="Metin kutusu 22">
            <a:extLst>
              <a:ext uri="{FF2B5EF4-FFF2-40B4-BE49-F238E27FC236}">
                <a16:creationId xmlns:a16="http://schemas.microsoft.com/office/drawing/2014/main" id="{058C46B2-2D84-1D58-C9CA-7B581CD827E6}"/>
              </a:ext>
            </a:extLst>
          </p:cNvPr>
          <p:cNvSpPr txBox="1"/>
          <p:nvPr/>
        </p:nvSpPr>
        <p:spPr>
          <a:xfrm>
            <a:off x="4772348" y="8039864"/>
            <a:ext cx="1676400" cy="261610"/>
          </a:xfrm>
          <a:prstGeom prst="rect">
            <a:avLst/>
          </a:prstGeom>
          <a:noFill/>
        </p:spPr>
        <p:txBody>
          <a:bodyPr wrap="square" rtlCol="0">
            <a:spAutoFit/>
          </a:bodyPr>
          <a:lstStyle/>
          <a:p>
            <a:r>
              <a:rPr lang="tr-TR" sz="1100" b="1" dirty="0"/>
              <a:t>neet2market</a:t>
            </a:r>
          </a:p>
        </p:txBody>
      </p:sp>
      <p:pic>
        <p:nvPicPr>
          <p:cNvPr id="25" name="Resim 24">
            <a:extLst>
              <a:ext uri="{FF2B5EF4-FFF2-40B4-BE49-F238E27FC236}">
                <a16:creationId xmlns:a16="http://schemas.microsoft.com/office/drawing/2014/main" id="{5E7CD58A-A4B4-6D6F-EA1F-AE2AF4EA132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63618" y="7782077"/>
            <a:ext cx="731736" cy="731736"/>
          </a:xfrm>
          <a:prstGeom prst="rect">
            <a:avLst/>
          </a:prstGeom>
        </p:spPr>
      </p:pic>
      <p:sp>
        <p:nvSpPr>
          <p:cNvPr id="26" name="Metin kutusu 25">
            <a:extLst>
              <a:ext uri="{FF2B5EF4-FFF2-40B4-BE49-F238E27FC236}">
                <a16:creationId xmlns:a16="http://schemas.microsoft.com/office/drawing/2014/main" id="{A0AD16AB-020F-7FE1-7B0B-DD8389798CE0}"/>
              </a:ext>
            </a:extLst>
          </p:cNvPr>
          <p:cNvSpPr txBox="1"/>
          <p:nvPr/>
        </p:nvSpPr>
        <p:spPr>
          <a:xfrm>
            <a:off x="6436082" y="8039864"/>
            <a:ext cx="1676400" cy="261610"/>
          </a:xfrm>
          <a:prstGeom prst="rect">
            <a:avLst/>
          </a:prstGeom>
          <a:noFill/>
        </p:spPr>
        <p:txBody>
          <a:bodyPr wrap="square" rtlCol="0">
            <a:spAutoFit/>
          </a:bodyPr>
          <a:lstStyle/>
          <a:p>
            <a:r>
              <a:rPr lang="tr-TR" sz="1100" b="1" dirty="0"/>
              <a:t>neet2market</a:t>
            </a:r>
          </a:p>
        </p:txBody>
      </p:sp>
      <p:pic>
        <p:nvPicPr>
          <p:cNvPr id="30" name="Resim 29">
            <a:extLst>
              <a:ext uri="{FF2B5EF4-FFF2-40B4-BE49-F238E27FC236}">
                <a16:creationId xmlns:a16="http://schemas.microsoft.com/office/drawing/2014/main" id="{2935CE41-D985-18B9-F8E1-7D1589B90B8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26491" y="7915270"/>
            <a:ext cx="800427" cy="450240"/>
          </a:xfrm>
          <a:prstGeom prst="rect">
            <a:avLst/>
          </a:prstGeom>
        </p:spPr>
      </p:pic>
      <p:sp>
        <p:nvSpPr>
          <p:cNvPr id="33" name="Metin kutusu 32">
            <a:extLst>
              <a:ext uri="{FF2B5EF4-FFF2-40B4-BE49-F238E27FC236}">
                <a16:creationId xmlns:a16="http://schemas.microsoft.com/office/drawing/2014/main" id="{3F9B9392-603B-1DC0-5F5D-C0633B314B9E}"/>
              </a:ext>
            </a:extLst>
          </p:cNvPr>
          <p:cNvSpPr txBox="1"/>
          <p:nvPr/>
        </p:nvSpPr>
        <p:spPr>
          <a:xfrm>
            <a:off x="8234387" y="8039864"/>
            <a:ext cx="1676400" cy="261610"/>
          </a:xfrm>
          <a:prstGeom prst="rect">
            <a:avLst/>
          </a:prstGeom>
          <a:noFill/>
        </p:spPr>
        <p:txBody>
          <a:bodyPr wrap="square" rtlCol="0">
            <a:spAutoFit/>
          </a:bodyPr>
          <a:lstStyle/>
          <a:p>
            <a:r>
              <a:rPr lang="tr-TR" sz="1100" b="1" dirty="0"/>
              <a:t>neet2market</a:t>
            </a:r>
          </a:p>
        </p:txBody>
      </p:sp>
    </p:spTree>
    <p:extLst>
      <p:ext uri="{BB962C8B-B14F-4D97-AF65-F5344CB8AC3E}">
        <p14:creationId xmlns:p14="http://schemas.microsoft.com/office/powerpoint/2010/main" val="3661593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6692114-64D7-E825-C776-330E6911EDDB}"/>
              </a:ext>
            </a:extLst>
          </p:cNvPr>
          <p:cNvSpPr txBox="1"/>
          <p:nvPr/>
        </p:nvSpPr>
        <p:spPr>
          <a:xfrm>
            <a:off x="0" y="2247901"/>
            <a:ext cx="18288000" cy="6463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tr-TR" sz="3600" b="1" i="0" dirty="0">
                <a:effectLst/>
                <a:latin typeface="Roboto" panose="02000000000000000000" pitchFamily="2" charset="0"/>
              </a:rPr>
              <a:t>Organik Tarımın Mevzuatları-Türkiye</a:t>
            </a:r>
            <a:endParaRPr lang="tr-TR" sz="3600" b="1" dirty="0"/>
          </a:p>
        </p:txBody>
      </p:sp>
      <p:sp>
        <p:nvSpPr>
          <p:cNvPr id="6" name="Metin kutusu 5">
            <a:extLst>
              <a:ext uri="{FF2B5EF4-FFF2-40B4-BE49-F238E27FC236}">
                <a16:creationId xmlns:a16="http://schemas.microsoft.com/office/drawing/2014/main" id="{9173538D-4DB8-08D3-8AF1-E8BBD9AE4FB1}"/>
              </a:ext>
            </a:extLst>
          </p:cNvPr>
          <p:cNvSpPr txBox="1"/>
          <p:nvPr/>
        </p:nvSpPr>
        <p:spPr>
          <a:xfrm>
            <a:off x="152400" y="3314700"/>
            <a:ext cx="17373600" cy="5186676"/>
          </a:xfrm>
          <a:prstGeom prst="rect">
            <a:avLst/>
          </a:prstGeom>
          <a:noFill/>
        </p:spPr>
        <p:txBody>
          <a:bodyPr wrap="square" rtlCol="0">
            <a:spAutoFit/>
          </a:bodyPr>
          <a:lstStyle/>
          <a:p>
            <a:pPr marL="514350" indent="-514350" algn="just">
              <a:lnSpc>
                <a:spcPct val="150000"/>
              </a:lnSpc>
              <a:buFont typeface="Arial" panose="020B0604020202020204" pitchFamily="34" charset="0"/>
              <a:buChar char="•"/>
            </a:pPr>
            <a:r>
              <a:rPr lang="tr-TR" sz="3200" b="0" i="0" dirty="0">
                <a:solidFill>
                  <a:srgbClr val="000000"/>
                </a:solidFill>
                <a:effectLst/>
                <a:latin typeface="+mj-lt"/>
              </a:rPr>
              <a:t>Toplam hayvan gübresi miktarı 170 kg/N/ha/yılı geçemez</a:t>
            </a:r>
            <a:endParaRPr lang="tr-TR" sz="3200" dirty="0">
              <a:solidFill>
                <a:srgbClr val="000000"/>
              </a:solidFill>
              <a:latin typeface="+mj-lt"/>
            </a:endParaRPr>
          </a:p>
          <a:p>
            <a:pPr marL="514350" indent="-514350" algn="just">
              <a:lnSpc>
                <a:spcPct val="150000"/>
              </a:lnSpc>
              <a:buFont typeface="Arial" panose="020B0604020202020204" pitchFamily="34" charset="0"/>
              <a:buChar char="•"/>
            </a:pPr>
            <a:r>
              <a:rPr lang="tr-TR" sz="3200" b="0" i="0" dirty="0">
                <a:solidFill>
                  <a:srgbClr val="000000"/>
                </a:solidFill>
                <a:effectLst/>
                <a:latin typeface="+mj-lt"/>
              </a:rPr>
              <a:t>Kimyasal yöntemlerle elde edilmiş azotlu gübreler kullanılamaz.</a:t>
            </a:r>
          </a:p>
          <a:p>
            <a:pPr marL="514350" indent="-514350" algn="just">
              <a:lnSpc>
                <a:spcPct val="150000"/>
              </a:lnSpc>
              <a:buFont typeface="Arial" panose="020B0604020202020204" pitchFamily="34" charset="0"/>
              <a:buChar char="•"/>
            </a:pPr>
            <a:r>
              <a:rPr lang="tr-TR" sz="3200" dirty="0">
                <a:solidFill>
                  <a:srgbClr val="000000"/>
                </a:solidFill>
                <a:latin typeface="+mj-lt"/>
              </a:rPr>
              <a:t>G</a:t>
            </a:r>
            <a:r>
              <a:rPr lang="tr-TR" sz="3200" b="0" i="0" dirty="0">
                <a:solidFill>
                  <a:srgbClr val="000000"/>
                </a:solidFill>
                <a:effectLst/>
                <a:latin typeface="+mj-lt"/>
              </a:rPr>
              <a:t>enetiği </a:t>
            </a:r>
            <a:r>
              <a:rPr lang="tr-TR" sz="3200" b="1" i="0" dirty="0">
                <a:solidFill>
                  <a:srgbClr val="000000"/>
                </a:solidFill>
                <a:effectLst/>
                <a:latin typeface="+mj-lt"/>
              </a:rPr>
              <a:t>değiştirilmemiş</a:t>
            </a:r>
            <a:r>
              <a:rPr lang="tr-TR" sz="3200" b="0" i="0" dirty="0">
                <a:solidFill>
                  <a:srgbClr val="000000"/>
                </a:solidFill>
                <a:effectLst/>
                <a:latin typeface="+mj-lt"/>
              </a:rPr>
              <a:t> uygun bitki bazlı preparatlar veya mikroorganizma preparatları kullanılır.</a:t>
            </a:r>
            <a:endParaRPr lang="tr-TR" sz="3200" dirty="0">
              <a:solidFill>
                <a:srgbClr val="000000"/>
              </a:solidFill>
              <a:latin typeface="+mj-lt"/>
            </a:endParaRPr>
          </a:p>
          <a:p>
            <a:pPr marL="514350" indent="-514350" algn="just">
              <a:lnSpc>
                <a:spcPct val="150000"/>
              </a:lnSpc>
              <a:buFont typeface="Arial" panose="020B0604020202020204" pitchFamily="34" charset="0"/>
              <a:buChar char="•"/>
            </a:pPr>
            <a:r>
              <a:rPr lang="tr-TR" sz="3200" b="1" dirty="0">
                <a:solidFill>
                  <a:srgbClr val="000000"/>
                </a:solidFill>
                <a:latin typeface="+mj-lt"/>
              </a:rPr>
              <a:t>G</a:t>
            </a:r>
            <a:r>
              <a:rPr lang="tr-TR" sz="3200" b="1" i="0" dirty="0">
                <a:solidFill>
                  <a:srgbClr val="000000"/>
                </a:solidFill>
                <a:effectLst/>
                <a:latin typeface="+mj-lt"/>
              </a:rPr>
              <a:t>enetiği değiştirilmemiş mikroorganizma preparatları kullanılır.</a:t>
            </a:r>
          </a:p>
          <a:p>
            <a:pPr marL="514350" indent="-514350" algn="just">
              <a:lnSpc>
                <a:spcPct val="150000"/>
              </a:lnSpc>
              <a:buFont typeface="Arial" panose="020B0604020202020204" pitchFamily="34" charset="0"/>
              <a:buChar char="•"/>
            </a:pPr>
            <a:r>
              <a:rPr lang="tr-TR" sz="3200" b="1" i="0" dirty="0">
                <a:solidFill>
                  <a:srgbClr val="000000"/>
                </a:solidFill>
                <a:effectLst/>
                <a:latin typeface="+mj-lt"/>
              </a:rPr>
              <a:t>Tohum; </a:t>
            </a:r>
            <a:r>
              <a:rPr lang="tr-TR" sz="3200" b="0" i="0" dirty="0">
                <a:solidFill>
                  <a:srgbClr val="000000"/>
                </a:solidFill>
                <a:effectLst/>
                <a:latin typeface="+mj-lt"/>
              </a:rPr>
              <a:t>genetik olarak yapısı değiştirilmemiş, döllenmiş hücre çekirdeği içindeki DNA dizilimine dışarıdan müdahale edilmemiş, sentetik pestisitler, radyasyon veya mikrodalga ile muamele görmemiş biyolojik özellikte olmalıdır</a:t>
            </a:r>
          </a:p>
        </p:txBody>
      </p:sp>
    </p:spTree>
    <p:extLst>
      <p:ext uri="{BB962C8B-B14F-4D97-AF65-F5344CB8AC3E}">
        <p14:creationId xmlns:p14="http://schemas.microsoft.com/office/powerpoint/2010/main" val="3813743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1214</TotalTime>
  <Words>4606</Words>
  <Application>Microsoft Office PowerPoint</Application>
  <PresentationFormat>Özel</PresentationFormat>
  <Paragraphs>461</Paragraphs>
  <Slides>89</Slides>
  <Notes>0</Notes>
  <HiddenSlides>0</HiddenSlides>
  <MMClips>2</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89</vt:i4>
      </vt:variant>
    </vt:vector>
  </HeadingPairs>
  <TitlesOfParts>
    <vt:vector size="100" baseType="lpstr">
      <vt:lpstr>Public Sans Bold</vt:lpstr>
      <vt:lpstr>Arial</vt:lpstr>
      <vt:lpstr>Roboto</vt:lpstr>
      <vt:lpstr>-apple-system</vt:lpstr>
      <vt:lpstr>Symbol</vt:lpstr>
      <vt:lpstr>Kollektif Bold</vt:lpstr>
      <vt:lpstr>Söhne</vt:lpstr>
      <vt:lpstr>system-ui</vt:lpstr>
      <vt:lpstr>Calibri</vt:lpstr>
      <vt:lpstr>Comic Sans MS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NEET’LER PAZARA ERİŞİYOR</dc:title>
  <dc:creator>CEREN AYDIN</dc:creator>
  <cp:lastModifiedBy>islam yıldız</cp:lastModifiedBy>
  <cp:revision>3</cp:revision>
  <dcterms:created xsi:type="dcterms:W3CDTF">2006-08-16T00:00:00Z</dcterms:created>
  <dcterms:modified xsi:type="dcterms:W3CDTF">2024-02-07T12:20:06Z</dcterms:modified>
  <dc:identifier>DAFxJUn2aKs</dc:identifier>
</cp:coreProperties>
</file>